
<file path=[Content_Types].xml><?xml version="1.0" encoding="utf-8"?>
<Types xmlns="http://schemas.openxmlformats.org/package/2006/content-types">
  <Default Extension="bmp" ContentType="image/bmp"/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756" r:id="rId1"/>
  </p:sldMasterIdLst>
  <p:sldIdLst>
    <p:sldId id="256" r:id="rId2"/>
    <p:sldId id="257" r:id="rId3"/>
    <p:sldId id="258" r:id="rId4"/>
    <p:sldId id="267" r:id="rId5"/>
    <p:sldId id="272" r:id="rId6"/>
    <p:sldId id="274" r:id="rId7"/>
    <p:sldId id="275" r:id="rId8"/>
    <p:sldId id="260" r:id="rId9"/>
    <p:sldId id="265" r:id="rId10"/>
    <p:sldId id="269" r:id="rId11"/>
    <p:sldId id="270" r:id="rId12"/>
    <p:sldId id="261" r:id="rId13"/>
    <p:sldId id="287" r:id="rId14"/>
    <p:sldId id="262" r:id="rId15"/>
    <p:sldId id="276" r:id="rId16"/>
    <p:sldId id="282" r:id="rId17"/>
    <p:sldId id="277" r:id="rId18"/>
    <p:sldId id="263" r:id="rId19"/>
    <p:sldId id="284" r:id="rId20"/>
    <p:sldId id="286" r:id="rId2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Estilo medio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8535" autoAdjust="0"/>
    <p:restoredTop sz="94660"/>
  </p:normalViewPr>
  <p:slideViewPr>
    <p:cSldViewPr snapToGrid="0">
      <p:cViewPr varScale="1">
        <p:scale>
          <a:sx n="113" d="100"/>
          <a:sy n="113" d="100"/>
        </p:scale>
        <p:origin x="-798" y="-10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bmp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5"/>
          <p:cNvSpPr/>
          <p:nvPr/>
        </p:nvSpPr>
        <p:spPr>
          <a:xfrm>
            <a:off x="1" y="0"/>
            <a:ext cx="12192000" cy="6858000"/>
          </a:xfrm>
          <a:prstGeom prst="rect">
            <a:avLst/>
          </a:prstGeom>
          <a:blipFill dpi="0" rotWithShape="1">
            <a:blip r:embed="rId2">
              <a:alphaModFix amt="45000"/>
              <a:duotone>
                <a:schemeClr val="accent2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4" name="Group 3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61708" y="2091263"/>
            <a:ext cx="9068586" cy="2590800"/>
          </a:xfrm>
        </p:spPr>
        <p:txBody>
          <a:bodyPr tIns="45720" bIns="45720"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62100" y="4682062"/>
            <a:ext cx="9070848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600" spc="8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smtClean="0"/>
              <a:t>Haga clic para editar el estilo de subtítulo del patrón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5"/>
            <a:ext cx="1554480" cy="527213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5500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19" y="5212080"/>
            <a:ext cx="2111881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149998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157356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82240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1800"/>
            </a:lvl1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21201928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" name="Rectangle 18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blipFill dpi="0" rotWithShape="1">
            <a:blip r:embed="rId2">
              <a:alphaModFix amt="40000"/>
              <a:duotone>
                <a:schemeClr val="accent3">
                  <a:shade val="45000"/>
                  <a:satMod val="135000"/>
                </a:schemeClr>
                <a:prstClr val="white"/>
              </a:duotone>
            </a:blip>
            <a:srcRect/>
            <a:tile tx="-31750" ty="-120650" sx="100000" sy="100000" flip="xy" algn="tl"/>
          </a:blipFill>
          <a:ln w="19050" cmpd="sng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65000"/>
                <a:lumOff val="35000"/>
              </a:schemeClr>
            </a:solidFill>
            <a:prstDash val="solid"/>
          </a:ln>
          <a:effectLst>
            <a:outerShdw blurRad="63500" algn="ctr" rotWithShape="0">
              <a:prstClr val="black">
                <a:alpha val="40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solidFill>
            <a:schemeClr val="bg2"/>
          </a:solidFill>
          <a:ln w="9525" cap="sq" cmpd="sng" algn="ctr">
            <a:noFill/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  <a:effectLst>
            <a:outerShdw blurRad="50800" dist="127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31" name="Group 30"/>
          <p:cNvGrpSpPr/>
          <p:nvPr/>
        </p:nvGrpSpPr>
        <p:grpSpPr>
          <a:xfrm>
            <a:off x="5250180" y="1267730"/>
            <a:ext cx="1691640" cy="645295"/>
            <a:chOff x="5318306" y="1386268"/>
            <a:chExt cx="1567331" cy="645295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5318306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/>
            <p:cNvCxnSpPr/>
            <p:nvPr/>
          </p:nvCxnSpPr>
          <p:spPr>
            <a:xfrm>
              <a:off x="6885637" y="1386268"/>
              <a:ext cx="0" cy="64008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/>
            <p:cNvCxnSpPr/>
            <p:nvPr/>
          </p:nvCxnSpPr>
          <p:spPr>
            <a:xfrm>
              <a:off x="5318306" y="2031563"/>
              <a:ext cx="1567331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63623" y="2094309"/>
            <a:ext cx="9070848" cy="2587752"/>
          </a:xfrm>
        </p:spPr>
        <p:txBody>
          <a:bodyPr anchor="ctr">
            <a:noAutofit/>
          </a:bodyPr>
          <a:lstStyle>
            <a:lvl1pPr algn="ctr">
              <a:lnSpc>
                <a:spcPct val="83000"/>
              </a:lnSpc>
              <a:defRPr lang="en-US" sz="7200" b="0" kern="1200" cap="all" spc="-100" baseline="0" dirty="0">
                <a:solidFill>
                  <a:schemeClr val="tx1"/>
                </a:solidFill>
                <a:effectLst>
                  <a:outerShdw blurRad="38100" dist="12700" dir="2700000" algn="tl" rotWithShape="0">
                    <a:prstClr val="black">
                      <a:alpha val="40000"/>
                    </a:prstClr>
                  </a:outerShdw>
                </a:effectLst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63624" y="4682062"/>
            <a:ext cx="9070848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600">
                <a:solidFill>
                  <a:schemeClr val="tx2"/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21808" y="1344502"/>
            <a:ext cx="1554480" cy="530352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453896" y="5212080"/>
            <a:ext cx="5907024" cy="228600"/>
          </a:xfrm>
        </p:spPr>
        <p:txBody>
          <a:bodyPr/>
          <a:lstStyle>
            <a:lvl1pPr algn="l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212080"/>
            <a:ext cx="2112264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1459874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70320" y="2103120"/>
            <a:ext cx="475488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67175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55898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73368" y="2074334"/>
            <a:ext cx="4754880" cy="640080"/>
          </a:xfrm>
        </p:spPr>
        <p:txBody>
          <a:bodyPr anchor="ctr">
            <a:normAutofit/>
          </a:bodyPr>
          <a:lstStyle>
            <a:lvl1pPr marL="0" indent="0" algn="ctr">
              <a:spcBef>
                <a:spcPts val="0"/>
              </a:spcBef>
              <a:buNone/>
              <a:defRPr sz="1800" b="0">
                <a:solidFill>
                  <a:schemeClr val="tx2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73368" y="2756581"/>
            <a:ext cx="4754880" cy="320040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755437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29959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t>8/13/2018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621911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234693" y="237744"/>
            <a:ext cx="8633081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16" name="Rectangle 15"/>
          <p:cNvSpPr/>
          <p:nvPr/>
        </p:nvSpPr>
        <p:spPr>
          <a:xfrm>
            <a:off x="371856" y="374904"/>
            <a:ext cx="8353044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7392"/>
            <a:ext cx="2430780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lang="en-US" sz="2800" b="0" kern="1200" cap="none" spc="0" baseline="0" dirty="0">
                <a:solidFill>
                  <a:schemeClr val="bg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90575" y="704850"/>
            <a:ext cx="7562850" cy="51435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0780" cy="35052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bg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439158" y="6214535"/>
            <a:ext cx="5184648" cy="256032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noFill/>
          <a:ln w="6350" cap="sq">
            <a:solidFill>
              <a:schemeClr val="tx1">
                <a:lumMod val="65000"/>
                <a:lumOff val="3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6818240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9020386" y="237744"/>
            <a:ext cx="2926080" cy="6382512"/>
          </a:xfrm>
          <a:prstGeom prst="rect">
            <a:avLst/>
          </a:prstGeom>
          <a:solidFill>
            <a:schemeClr val="tx1"/>
          </a:solidFill>
          <a:ln w="6350" cap="sq">
            <a:solidFill>
              <a:schemeClr val="tx1">
                <a:lumMod val="7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157546" y="374904"/>
            <a:ext cx="2651760" cy="6108192"/>
          </a:xfrm>
          <a:prstGeom prst="rect">
            <a:avLst/>
          </a:prstGeom>
          <a:solidFill>
            <a:schemeClr val="bg2"/>
          </a:solidFill>
          <a:ln w="6350" cap="sq">
            <a:noFill/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96400" y="603504"/>
            <a:ext cx="2432304" cy="1645920"/>
          </a:xfrm>
        </p:spPr>
        <p:txBody>
          <a:bodyPr anchor="b">
            <a:noAutofit/>
          </a:bodyPr>
          <a:lstStyle>
            <a:lvl1pPr algn="l">
              <a:defRPr sz="28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8601076" cy="6382512"/>
          </a:xfrm>
          <a:solidFill>
            <a:srgbClr val="808080"/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 smtClean="0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9296400" y="2286000"/>
            <a:ext cx="2432304" cy="3502152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4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 marL="0" algn="r" defTabSz="914400" rtl="0" eaLnBrk="1" latinLnBrk="0" hangingPunct="1">
              <a:defRPr lang="en-US" sz="1000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39252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tx1"/>
          </a:solidFill>
          <a:ln w="6350" cap="flat" cmpd="sng" algn="ctr">
            <a:solidFill>
              <a:schemeClr val="tx1">
                <a:lumMod val="75000"/>
              </a:schemeClr>
            </a:solidFill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solidFill>
            <a:schemeClr val="bg2"/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9319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89464" y="6214535"/>
            <a:ext cx="274320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bg2"/>
                </a:solidFill>
              </a:defRPr>
            </a:lvl1pPr>
          </a:lstStyle>
          <a:p>
            <a:fld id="{87DE6118-2437-4B30-8E3C-4D2BE6020583}" type="datetimeFigureOut">
              <a:rPr lang="en-US" smtClean="0"/>
              <a:pPr/>
              <a:t>8/13/2018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89960" y="6214535"/>
            <a:ext cx="521208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1000">
                <a:solidFill>
                  <a:schemeClr val="bg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48535" y="6214535"/>
            <a:ext cx="1463040" cy="256032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bg2"/>
                </a:solidFill>
              </a:defRPr>
            </a:lvl1pPr>
          </a:lstStyle>
          <a:p>
            <a:fld id="{69E57DC2-970A-4B3E-BB1C-7A09969E49DF}" type="slidenum">
              <a:rPr lang="en-US" smtClean="0"/>
              <a:pPr/>
              <a:t>‹Nº›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34513795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4800" kern="1200" cap="none" spc="0" baseline="0" dirty="0">
          <a:solidFill>
            <a:schemeClr val="tx1"/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2">
            <a:lumMod val="60000"/>
            <a:lumOff val="40000"/>
          </a:schemeClr>
        </a:buClr>
        <a:buFont typeface="Arial" pitchFamily="34" charset="0"/>
        <a:buChar char="•"/>
        <a:defRPr sz="1400" kern="1200">
          <a:solidFill>
            <a:schemeClr val="bg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 xmlns="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08166" y="2021426"/>
            <a:ext cx="9163254" cy="1173036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3200" cap="none" dirty="0" smtClean="0">
                <a:latin typeface="Arial Narrow" panose="020B0606020202030204" pitchFamily="34" charset="0"/>
              </a:rPr>
              <a:t>Measuring the preferences towards a market sharing option:</a:t>
            </a:r>
            <a:br>
              <a:rPr lang="en-US" sz="3200" cap="none" dirty="0" smtClean="0">
                <a:latin typeface="Arial Narrow" panose="020B0606020202030204" pitchFamily="34" charset="0"/>
              </a:rPr>
            </a:br>
            <a:r>
              <a:rPr lang="en-US" sz="3200" cap="none" dirty="0" smtClean="0">
                <a:latin typeface="Arial Narrow" panose="020B0606020202030204" pitchFamily="34" charset="0"/>
              </a:rPr>
              <a:t>an application of </a:t>
            </a:r>
            <a:r>
              <a:rPr lang="en-US" sz="3200" cap="none" dirty="0" err="1" smtClean="0">
                <a:latin typeface="Arial Narrow" panose="020B0606020202030204" pitchFamily="34" charset="0"/>
              </a:rPr>
              <a:t>DCA</a:t>
            </a:r>
            <a:r>
              <a:rPr lang="en-US" sz="3200" cap="none" dirty="0" smtClean="0">
                <a:latin typeface="Arial Narrow" panose="020B0606020202030204" pitchFamily="34" charset="0"/>
              </a:rPr>
              <a:t> and </a:t>
            </a:r>
            <a:r>
              <a:rPr lang="en-US" sz="3200" cap="none" dirty="0" err="1" smtClean="0">
                <a:latin typeface="Arial Narrow" panose="020B0606020202030204" pitchFamily="34" charset="0"/>
              </a:rPr>
              <a:t>LCA</a:t>
            </a:r>
            <a:endParaRPr lang="en-US" sz="3200" cap="none" dirty="0">
              <a:latin typeface="Arial Narrow" panose="020B0606020202030204" pitchFamily="34" charset="0"/>
            </a:endParaRP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443344" y="4726379"/>
            <a:ext cx="9070848" cy="648674"/>
          </a:xfrm>
        </p:spPr>
        <p:txBody>
          <a:bodyPr>
            <a:normAutofit/>
          </a:bodyPr>
          <a:lstStyle/>
          <a:p>
            <a:r>
              <a:rPr lang="en-US" dirty="0" smtClean="0"/>
              <a:t>Research advance presented for the </a:t>
            </a:r>
            <a:r>
              <a:rPr lang="en-US" dirty="0" err="1" smtClean="0"/>
              <a:t>EUSMEX</a:t>
            </a:r>
            <a:r>
              <a:rPr lang="en-US" dirty="0" smtClean="0"/>
              <a:t> 2018 meeting </a:t>
            </a:r>
          </a:p>
          <a:p>
            <a:r>
              <a:rPr lang="en-US" dirty="0" smtClean="0"/>
              <a:t>Tlaxcala, Mexico. August 2018</a:t>
            </a:r>
            <a:endParaRPr lang="en-US" dirty="0"/>
          </a:p>
        </p:txBody>
      </p:sp>
      <p:sp>
        <p:nvSpPr>
          <p:cNvPr id="4" name="Subtítulo 2"/>
          <p:cNvSpPr txBox="1">
            <a:spLocks/>
          </p:cNvSpPr>
          <p:nvPr/>
        </p:nvSpPr>
        <p:spPr>
          <a:xfrm>
            <a:off x="1600572" y="3395273"/>
            <a:ext cx="9070848" cy="1124476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 lnSpcReduction="20000"/>
          </a:bodyPr>
          <a:lstStyle>
            <a:lvl1pPr marL="0" indent="0" algn="ctr" defTabSz="914400" rtl="0" eaLnBrk="1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 spc="8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100000"/>
              </a:lnSpc>
              <a:spcBef>
                <a:spcPts val="500"/>
              </a:spcBef>
              <a:buClr>
                <a:schemeClr val="tx2">
                  <a:lumMod val="60000"/>
                  <a:lumOff val="40000"/>
                </a:schemeClr>
              </a:buClr>
              <a:buFont typeface="Arial" pitchFamily="34" charset="0"/>
              <a:buNone/>
              <a:defRPr sz="1600" kern="1200">
                <a:solidFill>
                  <a:schemeClr val="bg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>
              <a:lnSpc>
                <a:spcPct val="150000"/>
              </a:lnSpc>
            </a:pPr>
            <a:r>
              <a:rPr lang="en-US" b="1" dirty="0" smtClean="0"/>
              <a:t>By</a:t>
            </a:r>
          </a:p>
          <a:p>
            <a:pPr lvl="1" algn="l">
              <a:lnSpc>
                <a:spcPct val="150000"/>
              </a:lnSpc>
            </a:pPr>
            <a:r>
              <a:rPr lang="en-US" b="1" dirty="0" smtClean="0"/>
              <a:t>Sergio Colin Castillo, </a:t>
            </a:r>
            <a:r>
              <a:rPr lang="en-US" b="1" dirty="0" err="1" smtClean="0"/>
              <a:t>Naim</a:t>
            </a:r>
            <a:r>
              <a:rPr lang="en-US" b="1" dirty="0" smtClean="0"/>
              <a:t> </a:t>
            </a:r>
            <a:r>
              <a:rPr lang="en-US" b="1" dirty="0" err="1" smtClean="0"/>
              <a:t>Manríquez</a:t>
            </a:r>
            <a:r>
              <a:rPr lang="en-US" b="1" dirty="0" smtClean="0"/>
              <a:t> </a:t>
            </a:r>
            <a:r>
              <a:rPr lang="en-US" b="1" dirty="0" err="1" smtClean="0"/>
              <a:t>García</a:t>
            </a:r>
            <a:r>
              <a:rPr lang="en-US" b="1" dirty="0" smtClean="0"/>
              <a:t> (</a:t>
            </a:r>
            <a:r>
              <a:rPr lang="en-US" b="1" dirty="0" err="1" smtClean="0"/>
              <a:t>CISE-UADEC</a:t>
            </a:r>
            <a:r>
              <a:rPr lang="en-US" b="1" dirty="0" smtClean="0"/>
              <a:t>) </a:t>
            </a:r>
          </a:p>
          <a:p>
            <a:pPr lvl="1" algn="l">
              <a:lnSpc>
                <a:spcPct val="150000"/>
              </a:lnSpc>
            </a:pPr>
            <a:r>
              <a:rPr lang="en-US" b="1" dirty="0" smtClean="0"/>
              <a:t>Adan L. </a:t>
            </a:r>
            <a:r>
              <a:rPr lang="en-US" b="1" dirty="0" err="1" smtClean="0"/>
              <a:t>Martínez</a:t>
            </a:r>
            <a:r>
              <a:rPr lang="en-US" b="1" dirty="0" smtClean="0"/>
              <a:t> Cruz (</a:t>
            </a:r>
            <a:r>
              <a:rPr lang="en-US" b="1" dirty="0" err="1" smtClean="0"/>
              <a:t>CIDE</a:t>
            </a:r>
            <a:r>
              <a:rPr lang="en-US" b="1" dirty="0" smtClean="0"/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15341800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762000" y="680720"/>
                <a:ext cx="10629900" cy="5377180"/>
              </a:xfrm>
            </p:spPr>
            <p:txBody>
              <a:bodyPr>
                <a:normAutofit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 smtClean="0"/>
                  <a:t>The </a:t>
                </a:r>
                <a:r>
                  <a:rPr lang="en-US" sz="2400" dirty="0"/>
                  <a:t>latent class logit choice probability that individual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chooses alternative j belonging to class g </a:t>
                </a:r>
                <a:r>
                  <a:rPr lang="en-US" sz="2400" dirty="0" smtClean="0"/>
                  <a:t>is:</a:t>
                </a:r>
                <a:endParaRPr lang="es-MX" sz="24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𝑛𝑗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|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  <m:f>
                      <m:fPr>
                        <m:ctrlPr>
                          <a:rPr lang="es-MX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𝑛𝑗</m:t>
                            </m:r>
                          </m:sub>
                        </m:s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latin typeface="Cambria Math" panose="02040503050406030204" pitchFamily="18" charset="0"/>
                              </a:rPr>
                              <m:t>exp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s-MX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𝑛𝑖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  <m:r>
                      <a:rPr lang="en-US" sz="2600" i="1">
                        <a:latin typeface="Cambria Math" panose="02040503050406030204" pitchFamily="18" charset="0"/>
                      </a:rPr>
                      <m:t>, ∀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𝑔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=1,2, …., </m:t>
                    </m:r>
                    <m:r>
                      <a:rPr lang="en-US" sz="26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600" dirty="0"/>
                  <a:t>                    (4</a:t>
                </a:r>
                <a:r>
                  <a:rPr lang="en-US" sz="2600" dirty="0" smtClean="0"/>
                  <a:t>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Then, in accordance with </a:t>
                </a:r>
                <a:r>
                  <a:rPr lang="en-US" sz="2400" dirty="0" err="1"/>
                  <a:t>Swait</a:t>
                </a:r>
                <a:r>
                  <a:rPr lang="en-US" sz="2400" dirty="0"/>
                  <a:t> (2007), the probability of individual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400" dirty="0"/>
                  <a:t> in class 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r>
                  <a:rPr lang="en-US" sz="2400" dirty="0"/>
                  <a:t> can be expressed as:</a:t>
                </a:r>
                <a:endParaRPr lang="es-MX" sz="24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𝑛𝑔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  <m:f>
                      <m:fPr>
                        <m:ctrlPr>
                          <a:rPr lang="es-MX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𝛼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sSub>
                          <m:sSubPr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𝑍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=1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𝐺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latin typeface="Cambria Math" panose="02040503050406030204" pitchFamily="18" charset="0"/>
                              </a:rPr>
                              <m:t>exp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s-MX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𝛼</m:t>
                                    </m:r>
                                  </m:e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</m:e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𝑔</m:t>
                                </m:r>
                              </m:sub>
                            </m:sSub>
                            <m:sSub>
                              <m:sSub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𝑍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𝑛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600" dirty="0"/>
                  <a:t>                   (5)</a:t>
                </a:r>
                <a:endParaRPr lang="es-MX" sz="2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MX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MX" sz="2000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762000" y="680720"/>
                <a:ext cx="10629900" cy="5377180"/>
              </a:xfrm>
              <a:blipFill>
                <a:blip r:embed="rId2"/>
                <a:stretch>
                  <a:fillRect l="-860" r="-860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36738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613775" y="607824"/>
                <a:ext cx="10935222" cy="5705293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Combining conditional choice equation (4) and membership classiﬁcation equation (5), the unconditional probability of choosing alternative </a:t>
                </a:r>
                <a14:m>
                  <m:oMath xmlns:m="http://schemas.openxmlformats.org/officeDocument/2006/math">
                    <m:r>
                      <a:rPr lang="en-US" sz="2400" b="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is given as</a:t>
                </a:r>
                <a:r>
                  <a:rPr lang="en-US" sz="2400" dirty="0" smtClean="0"/>
                  <a:t>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= </m:t>
                        </m:r>
                      </m:sub>
                    </m:sSub>
                    <m:nary>
                      <m:naryPr>
                        <m:chr m:val="∑"/>
                        <m:limLoc m:val="undOvr"/>
                        <m:ctrlPr>
                          <a:rPr lang="es-MX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p>
                      <m:e>
                        <m:sSub>
                          <m:sSub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𝑛𝑗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|</m:t>
                            </m:r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𝑔</m:t>
                            </m:r>
                          </m:sub>
                        </m:sSub>
                        <m:sSub>
                          <m:sSubPr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sSubPr>
                          <m:e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𝑃</m:t>
                            </m:r>
                          </m:e>
                          <m:sub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𝑛𝑔</m:t>
                            </m:r>
                          </m:sub>
                        </m:s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</m:t>
                        </m:r>
                      </m:e>
                    </m:nary>
                    <m:nary>
                      <m:naryPr>
                        <m:chr m:val="∑"/>
                        <m:limLoc m:val="undOvr"/>
                        <m:ctrlPr>
                          <a:rPr lang="es-MX" sz="24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=1</m:t>
                        </m:r>
                      </m:sub>
                      <m:sup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𝐺</m:t>
                        </m:r>
                      </m:sup>
                      <m:e>
                        <m:d>
                          <m:dPr>
                            <m:begChr m:val="{"/>
                            <m:endChr m:val="}"/>
                            <m:ctrlPr>
                              <a:rPr lang="es-MX" sz="2400" i="1">
                                <a:latin typeface="Cambria Math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s-MX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MX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s-MX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𝛽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𝑋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𝑛𝑗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s-MX" sz="240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𝑖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𝐽</m:t>
                                    </m:r>
                                  </m:sup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MX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sSup>
                                          <m:sSupPr>
                                            <m:ctrlPr>
                                              <a:rPr lang="es-MX" sz="24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𝑛𝑖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den>
                            </m:f>
                            <m:r>
                              <a:rPr lang="en-US" sz="24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  <m:f>
                              <m:fPr>
                                <m:ctrlPr>
                                  <a:rPr lang="es-MX" sz="2400" i="1">
                                    <a:latin typeface="Cambria Math"/>
                                  </a:rPr>
                                </m:ctrlPr>
                              </m:fPr>
                              <m:num>
                                <m:r>
                                  <m:rPr>
                                    <m:sty m:val="p"/>
                                  </m:rPr>
                                  <a:rPr lang="en-US" sz="2400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(</m:t>
                                </m:r>
                                <m:sSub>
                                  <m:sSubPr>
                                    <m:ctrlPr>
                                      <a:rPr lang="es-MX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sSup>
                                      <m:sSupPr>
                                        <m:ctrlPr>
                                          <a:rPr lang="es-MX" sz="2400" i="1">
                                            <a:latin typeface="Cambria Math"/>
                                          </a:rPr>
                                        </m:ctrlPr>
                                      </m:sSup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𝛼</m:t>
                                        </m:r>
                                      </m:e>
                                      <m:sup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′</m:t>
                                        </m:r>
                                      </m:sup>
                                    </m:sSup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</m:sub>
                                </m:sSub>
                                <m:sSub>
                                  <m:sSubPr>
                                    <m:ctrlPr>
                                      <a:rPr lang="es-MX" sz="2400" i="1"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𝑍</m:t>
                                    </m:r>
                                  </m:e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𝑛</m:t>
                                    </m:r>
                                  </m:sub>
                                </m:sSub>
                                <m:r>
                                  <a:rPr lang="en-US" sz="2400" i="1">
                                    <a:latin typeface="Cambria Math" panose="02040503050406030204" pitchFamily="18" charset="0"/>
                                  </a:rPr>
                                  <m:t>)</m:t>
                                </m:r>
                              </m:num>
                              <m:den>
                                <m:nary>
                                  <m:naryPr>
                                    <m:chr m:val="∑"/>
                                    <m:limLoc m:val="subSup"/>
                                    <m:ctrlPr>
                                      <a:rPr lang="es-MX" sz="2400" i="1">
                                        <a:latin typeface="Cambria Math"/>
                                      </a:rPr>
                                    </m:ctrlPr>
                                  </m:naryPr>
                                  <m: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𝑔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=1</m:t>
                                    </m:r>
                                  </m:sub>
                                  <m:sup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𝐺</m:t>
                                    </m:r>
                                  </m:sup>
                                  <m:e>
                                    <m:r>
                                      <m:rPr>
                                        <m:sty m:val="p"/>
                                      </m:rPr>
                                      <a:rPr lang="en-US" sz="2400"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(</m:t>
                                    </m:r>
                                    <m:sSub>
                                      <m:sSubPr>
                                        <m:ctrlPr>
                                          <a:rPr lang="es-MX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sSup>
                                          <m:sSupPr>
                                            <m:ctrlPr>
                                              <a:rPr lang="es-MX" sz="24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𝛼</m:t>
                                            </m:r>
                                          </m:e>
                                          <m:sup>
                                            <m:r>
                                              <a:rPr lang="en-US" sz="2400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𝑔</m:t>
                                        </m:r>
                                      </m:sub>
                                    </m:sSub>
                                    <m:sSub>
                                      <m:sSubPr>
                                        <m:ctrlPr>
                                          <a:rPr lang="es-MX" sz="24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𝑍</m:t>
                                        </m:r>
                                      </m:e>
                                      <m:sub>
                                        <m:r>
                                          <a:rPr lang="en-US" sz="2400" i="1">
                                            <a:latin typeface="Cambria Math" panose="02040503050406030204" pitchFamily="18" charset="0"/>
                                          </a:rPr>
                                          <m:t>𝑛</m:t>
                                        </m:r>
                                      </m:sub>
                                    </m:sSub>
                                    <m:r>
                                      <a:rPr lang="en-US" sz="2400" i="1">
                                        <a:latin typeface="Cambria Math" panose="02040503050406030204" pitchFamily="18" charset="0"/>
                                      </a:rPr>
                                      <m:t>)</m:t>
                                    </m:r>
                                  </m:e>
                                </m:nary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sz="2400" dirty="0"/>
                  <a:t>        (6</a:t>
                </a:r>
                <a:r>
                  <a:rPr lang="en-US" sz="2400" dirty="0" smtClean="0"/>
                  <a:t>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Therefore, the central issue in the LC model is how to determine</a:t>
                </a: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𝐺</m:t>
                    </m:r>
                  </m:oMath>
                </a14:m>
                <a:r>
                  <a:rPr lang="en-US" sz="2400" dirty="0"/>
                  <a:t>. The most common criteria to determine G are </a:t>
                </a:r>
                <a:r>
                  <a:rPr lang="en-US" sz="2400" dirty="0" smtClean="0"/>
                  <a:t>AIC and BIC criterion:</a:t>
                </a:r>
              </a:p>
              <a:p>
                <a:pPr marL="0" indent="0">
                  <a:buNone/>
                </a:pPr>
                <a:endParaRPr lang="en-US" sz="2800" i="1" dirty="0" smtClean="0">
                  <a:latin typeface="Cambria Math" panose="02040503050406030204" pitchFamily="18" charset="0"/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2800" i="1">
                          <a:latin typeface="Cambria Math" panose="02040503050406030204" pitchFamily="18" charset="0"/>
                        </a:rPr>
                        <m:t>𝐴𝐼𝐶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=−2</m:t>
                      </m:r>
                      <m:r>
                        <a:rPr lang="en-US" sz="2800" i="1">
                          <a:latin typeface="Cambria Math" panose="02040503050406030204" pitchFamily="18" charset="0"/>
                        </a:rPr>
                        <m:t>𝑙𝑛</m:t>
                      </m:r>
                      <m:sSub>
                        <m:sSubPr>
                          <m:ctrlPr>
                            <a:rPr lang="es-MX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𝐿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  <m:r>
                        <a:rPr lang="en-US" sz="28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8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2</m:t>
                          </m:r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𝑘</m:t>
                          </m:r>
                        </m:e>
                        <m:sub>
                          <m:r>
                            <a:rPr lang="en-US" sz="2800" i="1">
                              <a:latin typeface="Cambria Math" panose="02040503050406030204" pitchFamily="18" charset="0"/>
                            </a:rPr>
                            <m:t>𝑔</m:t>
                          </m:r>
                        </m:sub>
                      </m:sSub>
                    </m:oMath>
                  </m:oMathPara>
                </a14:m>
                <a:endParaRPr lang="es-MX" sz="2800" dirty="0"/>
              </a:p>
              <a:p>
                <a:pPr marL="0" indent="0" algn="ctr"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                              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𝐵𝐼𝐶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=−2</m:t>
                    </m:r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𝑙𝑛𝐿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𝑘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𝑔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𝑙𝑛𝑁</m:t>
                    </m:r>
                  </m:oMath>
                </a14:m>
                <a:r>
                  <a:rPr lang="en-US" sz="2400" dirty="0"/>
                  <a:t>                        (7)</a:t>
                </a:r>
                <a:endParaRPr lang="es-MX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MX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MX" sz="2000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613775" y="607824"/>
                <a:ext cx="10935222" cy="5705293"/>
              </a:xfrm>
              <a:blipFill>
                <a:blip r:embed="rId2"/>
                <a:stretch>
                  <a:fillRect l="-892" r="-836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200900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546100"/>
            <a:ext cx="10058400" cy="685800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Data: </a:t>
            </a:r>
            <a:r>
              <a:rPr lang="en-US" sz="2800" b="1" i="1" dirty="0"/>
              <a:t>Choice of the attributes and their </a:t>
            </a:r>
            <a:r>
              <a:rPr lang="en-US" sz="2800" b="1" i="1" dirty="0" smtClean="0"/>
              <a:t>levels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231900"/>
            <a:ext cx="10058400" cy="502920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A </a:t>
            </a:r>
            <a:r>
              <a:rPr lang="en-US" sz="2400" dirty="0"/>
              <a:t>ﬁrst step for the </a:t>
            </a:r>
            <a:r>
              <a:rPr lang="en-US" sz="2400" dirty="0" smtClean="0"/>
              <a:t>DCE </a:t>
            </a:r>
            <a:r>
              <a:rPr lang="en-US" sz="2400" dirty="0"/>
              <a:t>was to choose the attributes and their associated levels. </a:t>
            </a:r>
            <a:endParaRPr lang="en-US" sz="2400" dirty="0" smtClean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For </a:t>
            </a:r>
            <a:r>
              <a:rPr lang="en-US" sz="2400" dirty="0"/>
              <a:t>collecting data, we have made a </a:t>
            </a:r>
            <a:r>
              <a:rPr lang="en-US" sz="2400" dirty="0" smtClean="0"/>
              <a:t>questionnaire: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The </a:t>
            </a:r>
            <a:r>
              <a:rPr lang="en-US" sz="2400" dirty="0"/>
              <a:t>ﬁrst part was dedicated to general questions regarding the farmer’s </a:t>
            </a:r>
            <a:r>
              <a:rPr lang="en-US" sz="2400" dirty="0" smtClean="0"/>
              <a:t>context</a:t>
            </a:r>
            <a:r>
              <a:rPr lang="es-MX" sz="2400" dirty="0" smtClean="0"/>
              <a:t>. 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The </a:t>
            </a:r>
            <a:r>
              <a:rPr lang="en-US" sz="2400" dirty="0"/>
              <a:t>rest of the survey was the discrete choice experiment using illustrated slides and describing in detail </a:t>
            </a:r>
            <a:r>
              <a:rPr lang="en-US" sz="2400" dirty="0" smtClean="0"/>
              <a:t>the </a:t>
            </a:r>
            <a:r>
              <a:rPr lang="en-US" sz="2400" dirty="0"/>
              <a:t>attributes. </a:t>
            </a:r>
            <a:endParaRPr lang="es-MX" sz="2400" dirty="0"/>
          </a:p>
        </p:txBody>
      </p:sp>
      <p:graphicFrame>
        <p:nvGraphicFramePr>
          <p:cNvPr id="4" name="Marcador de contenido 8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83065354"/>
              </p:ext>
            </p:extLst>
          </p:nvPr>
        </p:nvGraphicFramePr>
        <p:xfrm>
          <a:off x="933450" y="1231900"/>
          <a:ext cx="10352617" cy="43944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645150">
                  <a:extLst>
                    <a:ext uri="{9D8B030D-6E8A-4147-A177-3AD203B41FA5}">
                      <a16:colId xmlns:a16="http://schemas.microsoft.com/office/drawing/2014/main" xmlns="" val="3032375934"/>
                    </a:ext>
                  </a:extLst>
                </a:gridCol>
                <a:gridCol w="4707467">
                  <a:extLst>
                    <a:ext uri="{9D8B030D-6E8A-4147-A177-3AD203B41FA5}">
                      <a16:colId xmlns:a16="http://schemas.microsoft.com/office/drawing/2014/main" xmlns="" val="331168764"/>
                    </a:ext>
                  </a:extLst>
                </a:gridCol>
              </a:tblGrid>
              <a:tr h="593577"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effectLst/>
                        </a:rPr>
                        <a:t>Table </a:t>
                      </a:r>
                      <a:r>
                        <a:rPr lang="en-US" sz="2200" dirty="0" smtClean="0">
                          <a:effectLst/>
                        </a:rPr>
                        <a:t>1</a:t>
                      </a:r>
                      <a:r>
                        <a:rPr lang="en-US" sz="2200" dirty="0">
                          <a:effectLst/>
                        </a:rPr>
                        <a:t>. Attributes and attribute levels used in the choice experiment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578333801"/>
                  </a:ext>
                </a:extLst>
              </a:tr>
              <a:tr h="289075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Attribute</a:t>
                      </a:r>
                      <a:endParaRPr lang="es-MX" sz="2200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l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200" b="1" dirty="0">
                          <a:solidFill>
                            <a:schemeClr val="accent6">
                              <a:lumMod val="20000"/>
                              <a:lumOff val="80000"/>
                            </a:schemeClr>
                          </a:solidFill>
                          <a:effectLst>
                            <a:outerShdw blurRad="38100" dist="38100" dir="2700000" algn="tl">
                              <a:srgbClr val="000000">
                                <a:alpha val="43137"/>
                              </a:srgbClr>
                            </a:outerShdw>
                          </a:effectLst>
                        </a:rPr>
                        <a:t>Levels</a:t>
                      </a:r>
                      <a:endParaRPr lang="es-MX" sz="2200" b="1" dirty="0">
                        <a:solidFill>
                          <a:schemeClr val="accent6">
                            <a:lumMod val="20000"/>
                            <a:lumOff val="80000"/>
                          </a:schemeClr>
                        </a:solidFill>
                        <a:effectLst>
                          <a:outerShdw blurRad="38100" dist="38100" dir="2700000" algn="tl">
                            <a:srgbClr val="000000">
                              <a:alpha val="43137"/>
                            </a:srgbClr>
                          </a:outerShdw>
                        </a:effectLst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86886387"/>
                  </a:ext>
                </a:extLst>
              </a:tr>
              <a:tr h="323592">
                <a:tc rowSpan="2"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200" dirty="0">
                          <a:effectLst/>
                        </a:rPr>
                        <a:t>Use of agrochemicals         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914400" lvl="1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200" dirty="0">
                          <a:effectLst/>
                        </a:rPr>
                        <a:t>No use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284271765"/>
                  </a:ext>
                </a:extLst>
              </a:tr>
              <a:tr h="370988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2.</a:t>
                      </a:r>
                      <a:r>
                        <a:rPr lang="en-US" sz="2200" baseline="0" dirty="0" smtClean="0">
                          <a:effectLst/>
                        </a:rPr>
                        <a:t>  </a:t>
                      </a:r>
                      <a:r>
                        <a:rPr lang="en-US" sz="2200" dirty="0" smtClean="0">
                          <a:effectLst/>
                        </a:rPr>
                        <a:t>Use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50315180"/>
                  </a:ext>
                </a:extLst>
              </a:tr>
              <a:tr h="321733">
                <a:tc rowSpan="2"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200" dirty="0">
                          <a:effectLst/>
                        </a:rPr>
                        <a:t>Management with government aid 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914400" lvl="1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200" dirty="0">
                          <a:effectLst/>
                        </a:rPr>
                        <a:t>Not management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915587357"/>
                  </a:ext>
                </a:extLst>
              </a:tr>
              <a:tr h="31312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2.</a:t>
                      </a:r>
                      <a:r>
                        <a:rPr lang="en-US" sz="2200" baseline="0" dirty="0" smtClean="0">
                          <a:effectLst/>
                        </a:rPr>
                        <a:t>  </a:t>
                      </a:r>
                      <a:r>
                        <a:rPr lang="en-US" sz="2200" dirty="0" smtClean="0">
                          <a:effectLst/>
                        </a:rPr>
                        <a:t>Management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4170230327"/>
                  </a:ext>
                </a:extLst>
              </a:tr>
              <a:tr h="318347">
                <a:tc rowSpan="2"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200" dirty="0">
                          <a:effectLst/>
                        </a:rPr>
                        <a:t>Cooperative Scheme 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914400" lvl="1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200" dirty="0">
                          <a:effectLst/>
                        </a:rPr>
                        <a:t>Cooperative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204342750"/>
                  </a:ext>
                </a:extLst>
              </a:tr>
              <a:tr h="384387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2.   No </a:t>
                      </a:r>
                      <a:r>
                        <a:rPr lang="en-US" sz="2200" dirty="0">
                          <a:effectLst/>
                        </a:rPr>
                        <a:t>cooperative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738856060"/>
                  </a:ext>
                </a:extLst>
              </a:tr>
              <a:tr h="323592">
                <a:tc rowSpan="2"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200" dirty="0">
                          <a:effectLst/>
                        </a:rPr>
                        <a:t>Price increase of a 30%   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914400" lvl="1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200" dirty="0">
                          <a:effectLst/>
                        </a:rPr>
                        <a:t>Increase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23488343"/>
                  </a:ext>
                </a:extLst>
              </a:tr>
              <a:tr h="286173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2.   No </a:t>
                      </a:r>
                      <a:r>
                        <a:rPr lang="en-US" sz="2200" dirty="0">
                          <a:effectLst/>
                        </a:rPr>
                        <a:t>increase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441853464"/>
                  </a:ext>
                </a:extLst>
              </a:tr>
              <a:tr h="323592">
                <a:tc rowSpan="2">
                  <a:txBody>
                    <a:bodyPr/>
                    <a:lstStyle/>
                    <a:p>
                      <a:pPr marL="457200" lvl="1" indent="0" algn="l">
                        <a:lnSpc>
                          <a:spcPct val="107000"/>
                        </a:lnSpc>
                        <a:spcAft>
                          <a:spcPts val="0"/>
                        </a:spcAft>
                        <a:buFont typeface="Arial" panose="020B0604020202020204" pitchFamily="34" charset="0"/>
                        <a:buNone/>
                      </a:pPr>
                      <a:r>
                        <a:rPr lang="en-US" sz="2200" dirty="0">
                          <a:effectLst/>
                        </a:rPr>
                        <a:t>Price reduction of a 10%      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marL="914400" lvl="1" indent="-45720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AutoNum type="arabicPeriod"/>
                      </a:pPr>
                      <a:r>
                        <a:rPr lang="en-US" sz="2200" dirty="0">
                          <a:effectLst/>
                        </a:rPr>
                        <a:t>Reduction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32677105"/>
                  </a:ext>
                </a:extLst>
              </a:tr>
              <a:tr h="339771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457200" lvl="1" indent="0" algn="l">
                        <a:lnSpc>
                          <a:spcPct val="100000"/>
                        </a:lnSpc>
                        <a:spcAft>
                          <a:spcPts val="0"/>
                        </a:spcAft>
                        <a:buFont typeface="+mj-lt"/>
                        <a:buNone/>
                      </a:pPr>
                      <a:r>
                        <a:rPr lang="en-US" sz="2200" dirty="0" smtClean="0">
                          <a:effectLst/>
                        </a:rPr>
                        <a:t>2.   No </a:t>
                      </a:r>
                      <a:r>
                        <a:rPr lang="en-US" sz="2200" dirty="0">
                          <a:effectLst/>
                        </a:rPr>
                        <a:t>reduction</a:t>
                      </a:r>
                      <a:endParaRPr lang="es-MX" sz="2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520373040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2422246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177320280"/>
              </p:ext>
            </p:extLst>
          </p:nvPr>
        </p:nvGraphicFramePr>
        <p:xfrm>
          <a:off x="804334" y="369488"/>
          <a:ext cx="10608734" cy="585684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5122334">
                  <a:extLst>
                    <a:ext uri="{9D8B030D-6E8A-4147-A177-3AD203B41FA5}">
                      <a16:colId xmlns:a16="http://schemas.microsoft.com/office/drawing/2014/main" xmlns="" val="3764438894"/>
                    </a:ext>
                  </a:extLst>
                </a:gridCol>
                <a:gridCol w="1727200">
                  <a:extLst>
                    <a:ext uri="{9D8B030D-6E8A-4147-A177-3AD203B41FA5}">
                      <a16:colId xmlns:a16="http://schemas.microsoft.com/office/drawing/2014/main" xmlns="" val="4230134209"/>
                    </a:ext>
                  </a:extLst>
                </a:gridCol>
                <a:gridCol w="1532466">
                  <a:extLst>
                    <a:ext uri="{9D8B030D-6E8A-4147-A177-3AD203B41FA5}">
                      <a16:colId xmlns:a16="http://schemas.microsoft.com/office/drawing/2014/main" xmlns="" val="4004534826"/>
                    </a:ext>
                  </a:extLst>
                </a:gridCol>
                <a:gridCol w="2226734">
                  <a:extLst>
                    <a:ext uri="{9D8B030D-6E8A-4147-A177-3AD203B41FA5}">
                      <a16:colId xmlns:a16="http://schemas.microsoft.com/office/drawing/2014/main" xmlns="" val="2489277439"/>
                    </a:ext>
                  </a:extLst>
                </a:gridCol>
              </a:tblGrid>
              <a:tr h="355439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</a:t>
                      </a:r>
                      <a:r>
                        <a:rPr lang="en-US" sz="1800" dirty="0" smtClean="0">
                          <a:effectLst/>
                        </a:rPr>
                        <a:t>6. </a:t>
                      </a:r>
                      <a:r>
                        <a:rPr lang="en-US" sz="1800" dirty="0">
                          <a:effectLst/>
                        </a:rPr>
                        <a:t>Estimates of the conditional logit model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135161268"/>
                  </a:ext>
                </a:extLst>
              </a:tr>
              <a:tr h="40347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Variables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Entire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Traditional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Organic farmers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2770836710"/>
                  </a:ext>
                </a:extLst>
              </a:tr>
              <a:tr h="53796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Use of </a:t>
                      </a:r>
                      <a:r>
                        <a:rPr lang="en-US" sz="1800" dirty="0" smtClean="0">
                          <a:effectLst/>
                        </a:rPr>
                        <a:t>agrochemicals </a:t>
                      </a:r>
                      <a:r>
                        <a:rPr lang="en-US" sz="1800" dirty="0">
                          <a:effectLst/>
                        </a:rPr>
                        <a:t>(1 = No use, 0 = Use)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0.964***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0.121) 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-0.335         (0.236)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2.847***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0.278)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2983650222"/>
                  </a:ext>
                </a:extLst>
              </a:tr>
              <a:tr h="778124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Management with government aid (1 = Not management, </a:t>
                      </a:r>
                      <a:r>
                        <a:rPr lang="en-US" sz="1800" dirty="0" smtClean="0">
                          <a:effectLst/>
                        </a:rPr>
                        <a:t>0 </a:t>
                      </a:r>
                      <a:r>
                        <a:rPr lang="en-US" sz="1800" dirty="0">
                          <a:effectLst/>
                        </a:rPr>
                        <a:t>= management)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 0.356**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0.118)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1.206***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0.287)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0.991</a:t>
                      </a:r>
                      <a:r>
                        <a:rPr lang="en-US" sz="1800" b="1" dirty="0" smtClean="0">
                          <a:effectLst/>
                        </a:rPr>
                        <a:t>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0.166)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4023006520"/>
                  </a:ext>
                </a:extLst>
              </a:tr>
              <a:tr h="75717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Cooperative Scheme (1 = Cooperative, 0 = no cooperative)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1.009***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0.124)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0.262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0.237)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2.439</a:t>
                      </a:r>
                      <a:r>
                        <a:rPr lang="en-US" sz="1800" b="1" dirty="0" smtClean="0">
                          <a:effectLst/>
                        </a:rPr>
                        <a:t>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0.276)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3817006845"/>
                  </a:ext>
                </a:extLst>
              </a:tr>
              <a:tr h="63402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 increase of a 30%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1= Increase, 0 = No increase)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0.572***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0.150)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1.083</a:t>
                      </a:r>
                      <a:r>
                        <a:rPr lang="en-US" sz="1800" b="1" dirty="0" smtClean="0">
                          <a:effectLst/>
                        </a:rPr>
                        <a:t>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0.253)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0.0048    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0.227)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104305311"/>
                  </a:ext>
                </a:extLst>
              </a:tr>
              <a:tr h="66284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 reduction of a 10% </a:t>
                      </a:r>
                      <a:r>
                        <a:rPr lang="en-US" sz="1800" dirty="0" smtClean="0">
                          <a:effectLst/>
                        </a:rPr>
                        <a:t> </a:t>
                      </a:r>
                      <a:r>
                        <a:rPr lang="en-US" sz="1800" dirty="0">
                          <a:effectLst/>
                        </a:rPr>
                        <a:t>(1 = Reduction, 0 = no reduction)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-0.336* </a:t>
                      </a:r>
                      <a:endParaRPr lang="en-US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 smtClean="0">
                          <a:effectLst/>
                        </a:rPr>
                        <a:t>(</a:t>
                      </a:r>
                      <a:r>
                        <a:rPr lang="en-US" sz="1800" b="1" dirty="0">
                          <a:effectLst/>
                        </a:rPr>
                        <a:t>0.138)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-2.053*** (0.348)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-0.108        </a:t>
                      </a:r>
                      <a:endParaRPr lang="en-US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0.180)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2105576200"/>
                  </a:ext>
                </a:extLst>
              </a:tr>
              <a:tr h="288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1314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504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810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3033604902"/>
                  </a:ext>
                </a:extLst>
              </a:tr>
              <a:tr h="28819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Log likelihood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-705.59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-370.61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-221.54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2426415172"/>
                  </a:ext>
                </a:extLst>
              </a:tr>
              <a:tr h="2523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adj. R-</a:t>
                      </a:r>
                      <a:r>
                        <a:rPr lang="en-US" sz="1800" dirty="0" err="1">
                          <a:effectLst/>
                        </a:rPr>
                        <a:t>sq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0.1043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0.2668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0.2368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extLst>
                  <a:ext uri="{0D108BD9-81ED-4DB2-BD59-A6C34878D82A}">
                    <a16:rowId xmlns:a16="http://schemas.microsoft.com/office/drawing/2014/main" xmlns="" val="1057074249"/>
                  </a:ext>
                </a:extLst>
              </a:tr>
              <a:tr h="252391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Standard errors in parentheses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453758097"/>
                  </a:ext>
                </a:extLst>
              </a:tr>
              <a:tr h="504783">
                <a:tc gridSpan="4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Note: *, ** and *** indicate statistical signiﬁcance at the 90%, 95% and 99% levels, respectively.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33213" marR="33213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83996780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52890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10058400" cy="695960"/>
          </a:xfrm>
        </p:spPr>
        <p:txBody>
          <a:bodyPr>
            <a:normAutofit/>
          </a:bodyPr>
          <a:lstStyle/>
          <a:p>
            <a:r>
              <a:rPr lang="es-MX" sz="2800" b="1" dirty="0" err="1" smtClean="0"/>
              <a:t>Results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62000" y="949960"/>
            <a:ext cx="10363200" cy="393192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To compare </a:t>
            </a:r>
            <a:r>
              <a:rPr lang="en-US" sz="2400" dirty="0" smtClean="0"/>
              <a:t>LC models </a:t>
            </a:r>
            <a:r>
              <a:rPr lang="en-US" sz="2400" dirty="0"/>
              <a:t>and determine </a:t>
            </a:r>
            <a:r>
              <a:rPr lang="en-US" sz="2400" dirty="0" smtClean="0"/>
              <a:t>the number </a:t>
            </a:r>
            <a:r>
              <a:rPr lang="en-US" sz="2400" dirty="0"/>
              <a:t>of classes, we </a:t>
            </a:r>
            <a:r>
              <a:rPr lang="en-US" sz="2400" dirty="0" smtClean="0"/>
              <a:t>used: AIC </a:t>
            </a:r>
            <a:r>
              <a:rPr lang="en-US" sz="2400" dirty="0"/>
              <a:t>and </a:t>
            </a:r>
            <a:r>
              <a:rPr lang="en-US" sz="2400" dirty="0" smtClean="0"/>
              <a:t>BIC criterions.  </a:t>
            </a:r>
            <a:endParaRPr lang="es-MX" dirty="0" smtClean="0"/>
          </a:p>
          <a:p>
            <a:endParaRPr lang="es-MX" dirty="0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21063614"/>
              </p:ext>
            </p:extLst>
          </p:nvPr>
        </p:nvGraphicFramePr>
        <p:xfrm>
          <a:off x="762000" y="2222500"/>
          <a:ext cx="4965700" cy="3848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36095918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21818199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4185524656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1491114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087140487"/>
                    </a:ext>
                  </a:extLst>
                </a:gridCol>
              </a:tblGrid>
              <a:tr h="104225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Table 2. AIC and BIC values for diﬀerent numbers of classes (without membership)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8907262"/>
                  </a:ext>
                </a:extLst>
              </a:tr>
              <a:tr h="10431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Number of classes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Traditional farmers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Organic farmers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534352"/>
                  </a:ext>
                </a:extLst>
              </a:tr>
              <a:tr h="59691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BIC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AIC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BIC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AIC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extLst>
                  <a:ext uri="{0D108BD9-81ED-4DB2-BD59-A6C34878D82A}">
                    <a16:rowId xmlns:a16="http://schemas.microsoft.com/office/drawing/2014/main" xmlns="" val="1862680748"/>
                  </a:ext>
                </a:extLst>
              </a:tr>
              <a:tr h="596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2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231.95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219.96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b="1" dirty="0">
                          <a:effectLst/>
                        </a:rPr>
                        <a:t>166.13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b="1" dirty="0">
                          <a:effectLst/>
                        </a:rPr>
                        <a:t>146.25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988293915"/>
                  </a:ext>
                </a:extLst>
              </a:tr>
              <a:tr h="56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3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245.38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226.73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185.58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 dirty="0">
                          <a:effectLst/>
                        </a:rPr>
                        <a:t>154.87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extLst>
                  <a:ext uri="{0D108BD9-81ED-4DB2-BD59-A6C34878D82A}">
                    <a16:rowId xmlns:a16="http://schemas.microsoft.com/office/drawing/2014/main" xmlns="" val="370199091"/>
                  </a:ext>
                </a:extLst>
              </a:tr>
            </a:tbl>
          </a:graphicData>
        </a:graphic>
      </p:graphicFrame>
      <p:graphicFrame>
        <p:nvGraphicFramePr>
          <p:cNvPr id="8" name="Tabla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99037863"/>
              </p:ext>
            </p:extLst>
          </p:nvPr>
        </p:nvGraphicFramePr>
        <p:xfrm>
          <a:off x="6261100" y="2222500"/>
          <a:ext cx="4965700" cy="38480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1117600">
                  <a:extLst>
                    <a:ext uri="{9D8B030D-6E8A-4147-A177-3AD203B41FA5}">
                      <a16:colId xmlns:a16="http://schemas.microsoft.com/office/drawing/2014/main" xmlns="" val="3609591889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2218181991"/>
                    </a:ext>
                  </a:extLst>
                </a:gridCol>
                <a:gridCol w="977900">
                  <a:extLst>
                    <a:ext uri="{9D8B030D-6E8A-4147-A177-3AD203B41FA5}">
                      <a16:colId xmlns:a16="http://schemas.microsoft.com/office/drawing/2014/main" xmlns="" val="4185524656"/>
                    </a:ext>
                  </a:extLst>
                </a:gridCol>
                <a:gridCol w="1041400">
                  <a:extLst>
                    <a:ext uri="{9D8B030D-6E8A-4147-A177-3AD203B41FA5}">
                      <a16:colId xmlns:a16="http://schemas.microsoft.com/office/drawing/2014/main" xmlns="" val="1491114744"/>
                    </a:ext>
                  </a:extLst>
                </a:gridCol>
                <a:gridCol w="914400">
                  <a:extLst>
                    <a:ext uri="{9D8B030D-6E8A-4147-A177-3AD203B41FA5}">
                      <a16:colId xmlns:a16="http://schemas.microsoft.com/office/drawing/2014/main" xmlns="" val="3087140487"/>
                    </a:ext>
                  </a:extLst>
                </a:gridCol>
              </a:tblGrid>
              <a:tr h="1042251">
                <a:tc gridSpan="5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Table </a:t>
                      </a:r>
                      <a:r>
                        <a:rPr lang="en-US" sz="2000" dirty="0" smtClean="0">
                          <a:effectLst/>
                        </a:rPr>
                        <a:t>3. </a:t>
                      </a:r>
                      <a:r>
                        <a:rPr lang="en-US" sz="2000" dirty="0">
                          <a:effectLst/>
                        </a:rPr>
                        <a:t>AIC and BIC values for diﬀerent numbers of classes (</a:t>
                      </a:r>
                      <a:r>
                        <a:rPr lang="en-US" sz="2000" dirty="0" smtClean="0">
                          <a:effectLst/>
                        </a:rPr>
                        <a:t>with </a:t>
                      </a:r>
                      <a:r>
                        <a:rPr lang="en-US" sz="2000" dirty="0">
                          <a:effectLst/>
                        </a:rPr>
                        <a:t>membership)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698907262"/>
                  </a:ext>
                </a:extLst>
              </a:tr>
              <a:tr h="1043187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Number of classes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Traditional farmers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Organic farmers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515534352"/>
                  </a:ext>
                </a:extLst>
              </a:tr>
              <a:tr h="59691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>
                          <a:effectLst/>
                        </a:rPr>
                        <a:t>BIC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AIC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n-US" sz="2000" dirty="0">
                          <a:effectLst/>
                        </a:rPr>
                        <a:t>BIC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AIC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ctr"/>
                </a:tc>
                <a:extLst>
                  <a:ext uri="{0D108BD9-81ED-4DB2-BD59-A6C34878D82A}">
                    <a16:rowId xmlns:a16="http://schemas.microsoft.com/office/drawing/2014/main" xmlns="" val="1862680748"/>
                  </a:ext>
                </a:extLst>
              </a:tr>
              <a:tr h="59691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2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211.77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190.45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186.06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b="1" dirty="0">
                          <a:effectLst/>
                        </a:rPr>
                        <a:t>157.15</a:t>
                      </a:r>
                      <a:endParaRPr lang="es-MX" sz="20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988293915"/>
                  </a:ext>
                </a:extLst>
              </a:tr>
              <a:tr h="56884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800"/>
                        </a:spcAft>
                      </a:pPr>
                      <a:r>
                        <a:rPr lang="es-MX" sz="2000">
                          <a:effectLst/>
                        </a:rPr>
                        <a:t>3</a:t>
                      </a:r>
                      <a:endParaRPr lang="es-MX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9525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304.73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268.76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211.77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000" dirty="0">
                          <a:effectLst/>
                        </a:rPr>
                        <a:t>162.99</a:t>
                      </a:r>
                      <a:endParaRPr lang="es-MX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7019909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595159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s-MX" dirty="0"/>
              <a:t>Tabla </a:t>
            </a:r>
            <a:r>
              <a:rPr lang="es-MX" dirty="0" smtClean="0"/>
              <a:t>4. </a:t>
            </a:r>
            <a:r>
              <a:rPr lang="es-MX" dirty="0"/>
              <a:t>LC </a:t>
            </a:r>
            <a:r>
              <a:rPr lang="es-MX" dirty="0" err="1"/>
              <a:t>Membresia</a:t>
            </a:r>
            <a:r>
              <a:rPr lang="es-MX" dirty="0"/>
              <a:t> </a:t>
            </a:r>
            <a:r>
              <a:rPr lang="es-MX" dirty="0" err="1"/>
              <a:t>Conventional</a:t>
            </a:r>
            <a:endParaRPr lang="es-MX" dirty="0"/>
          </a:p>
          <a:p>
            <a:endParaRPr lang="es-MX" dirty="0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42598922"/>
              </p:ext>
            </p:extLst>
          </p:nvPr>
        </p:nvGraphicFramePr>
        <p:xfrm>
          <a:off x="190499" y="0"/>
          <a:ext cx="11612034" cy="6362699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7488768">
                  <a:extLst>
                    <a:ext uri="{9D8B030D-6E8A-4147-A177-3AD203B41FA5}">
                      <a16:colId xmlns:a16="http://schemas.microsoft.com/office/drawing/2014/main" xmlns="" val="3881425285"/>
                    </a:ext>
                  </a:extLst>
                </a:gridCol>
                <a:gridCol w="2108200">
                  <a:extLst>
                    <a:ext uri="{9D8B030D-6E8A-4147-A177-3AD203B41FA5}">
                      <a16:colId xmlns:a16="http://schemas.microsoft.com/office/drawing/2014/main" xmlns="" val="492550311"/>
                    </a:ext>
                  </a:extLst>
                </a:gridCol>
                <a:gridCol w="2015066">
                  <a:extLst>
                    <a:ext uri="{9D8B030D-6E8A-4147-A177-3AD203B41FA5}">
                      <a16:colId xmlns:a16="http://schemas.microsoft.com/office/drawing/2014/main" xmlns="" val="4220548967"/>
                    </a:ext>
                  </a:extLst>
                </a:gridCol>
              </a:tblGrid>
              <a:tr h="448680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r>
                        <a:rPr lang="en-US" sz="1800" dirty="0" smtClean="0">
                          <a:effectLst/>
                        </a:rPr>
                        <a:t>Table 4. </a:t>
                      </a:r>
                      <a:r>
                        <a:rPr lang="en-US" sz="1800" dirty="0">
                          <a:effectLst/>
                        </a:rPr>
                        <a:t>Estimates of the latent class </a:t>
                      </a:r>
                      <a:r>
                        <a:rPr lang="en-US" sz="1800" dirty="0" smtClean="0">
                          <a:effectLst/>
                        </a:rPr>
                        <a:t>model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166890527"/>
                  </a:ext>
                </a:extLst>
              </a:tr>
              <a:tr h="31903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Variable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Class 1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Class 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3459972533"/>
                  </a:ext>
                </a:extLst>
              </a:tr>
              <a:tr h="7247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Use of agrochemicals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1 = No use, 0 = Use)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b="1" dirty="0">
                          <a:effectLst/>
                        </a:rPr>
                        <a:t>-1.</a:t>
                      </a:r>
                      <a:r>
                        <a:rPr lang="es-MX" sz="1800" b="1" dirty="0">
                          <a:effectLst/>
                        </a:rPr>
                        <a:t>535</a:t>
                      </a:r>
                      <a:r>
                        <a:rPr lang="es-MX" sz="1800" b="1" dirty="0" smtClean="0">
                          <a:effectLst/>
                        </a:rPr>
                        <a:t>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 </a:t>
                      </a:r>
                      <a:r>
                        <a:rPr lang="es-MX" sz="1800" b="1" dirty="0">
                          <a:effectLst/>
                        </a:rPr>
                        <a:t>(0.243)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8.631***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1.332)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1813282025"/>
                  </a:ext>
                </a:extLst>
              </a:tr>
              <a:tr h="88605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 smtClean="0">
                          <a:effectLst/>
                        </a:rPr>
                        <a:t>Management  w/government </a:t>
                      </a:r>
                      <a:r>
                        <a:rPr lang="en-US" sz="1800" dirty="0">
                          <a:effectLst/>
                        </a:rPr>
                        <a:t>aid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1 = Not management,  0 = management)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1.473***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0.196)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-15.918***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2.304)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1454715649"/>
                  </a:ext>
                </a:extLst>
              </a:tr>
              <a:tr h="783742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Cooperative Scheme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1 = Cooperative, 0 = no cooperative)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-0.881***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0.333)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1.041**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0.544)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3941085914"/>
                  </a:ext>
                </a:extLst>
              </a:tr>
              <a:tr h="724775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 increase of a 30%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1= Increase, 0 = No increase)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0.254 </a:t>
                      </a:r>
                      <a:endParaRPr lang="es-MX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(</a:t>
                      </a:r>
                      <a:r>
                        <a:rPr lang="es-MX" sz="1800" dirty="0">
                          <a:effectLst/>
                        </a:rPr>
                        <a:t>0.280)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7.991**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1.164)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2514931287"/>
                  </a:ext>
                </a:extLst>
              </a:tr>
              <a:tr h="70353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Price reduction of a 10% </a:t>
                      </a:r>
                      <a:r>
                        <a:rPr lang="en-US" sz="1800" dirty="0" smtClean="0">
                          <a:effectLst/>
                        </a:rPr>
                        <a:t>(</a:t>
                      </a:r>
                      <a:r>
                        <a:rPr lang="en-US" sz="1800" dirty="0">
                          <a:effectLst/>
                        </a:rPr>
                        <a:t>1 = Reduction, 0 = no reduction)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-6.508***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1.011)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-78.185 </a:t>
                      </a:r>
                      <a:endParaRPr lang="es-MX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(</a:t>
                      </a:r>
                      <a:r>
                        <a:rPr lang="es-MX" sz="1800" dirty="0">
                          <a:effectLst/>
                        </a:rPr>
                        <a:t>74.320)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3737617516"/>
                  </a:ext>
                </a:extLst>
              </a:tr>
              <a:tr h="5907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</a:rPr>
                        <a:t>Gender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0.283 </a:t>
                      </a:r>
                      <a:endParaRPr lang="es-MX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(</a:t>
                      </a:r>
                      <a:r>
                        <a:rPr lang="es-MX" sz="1800" dirty="0">
                          <a:effectLst/>
                        </a:rPr>
                        <a:t>0.656)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346286936"/>
                  </a:ext>
                </a:extLst>
              </a:tr>
              <a:tr h="5907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</a:rPr>
                        <a:t>Highschool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-1.772**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0.945)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3090509695"/>
                  </a:ext>
                </a:extLst>
              </a:tr>
              <a:tr h="590703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noProof="0" dirty="0" smtClean="0">
                          <a:effectLst/>
                        </a:rPr>
                        <a:t>Experience</a:t>
                      </a:r>
                      <a:endParaRPr lang="en-US" sz="1800" noProof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-0.130***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0.042)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173696486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992755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281839823"/>
              </p:ext>
            </p:extLst>
          </p:nvPr>
        </p:nvGraphicFramePr>
        <p:xfrm>
          <a:off x="1066801" y="2103438"/>
          <a:ext cx="9918699" cy="290449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5599">
                  <a:extLst>
                    <a:ext uri="{9D8B030D-6E8A-4147-A177-3AD203B41FA5}">
                      <a16:colId xmlns:a16="http://schemas.microsoft.com/office/drawing/2014/main" xmlns="" val="2798755399"/>
                    </a:ext>
                  </a:extLst>
                </a:gridCol>
                <a:gridCol w="3200400">
                  <a:extLst>
                    <a:ext uri="{9D8B030D-6E8A-4147-A177-3AD203B41FA5}">
                      <a16:colId xmlns:a16="http://schemas.microsoft.com/office/drawing/2014/main" xmlns="" val="3373879654"/>
                    </a:ext>
                  </a:extLst>
                </a:gridCol>
                <a:gridCol w="2552700">
                  <a:extLst>
                    <a:ext uri="{9D8B030D-6E8A-4147-A177-3AD203B41FA5}">
                      <a16:colId xmlns:a16="http://schemas.microsoft.com/office/drawing/2014/main" xmlns="" val="3601630304"/>
                    </a:ext>
                  </a:extLst>
                </a:gridCol>
              </a:tblGrid>
              <a:tr h="276972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Social cohesion </a:t>
                      </a:r>
                      <a:r>
                        <a:rPr lang="es-MX" sz="1800" dirty="0" smtClean="0">
                          <a:effectLst/>
                        </a:rPr>
                        <a:t>measures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tc hMerge="1">
                  <a:txBody>
                    <a:bodyPr/>
                    <a:lstStyle/>
                    <a:p>
                      <a:pPr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endParaRPr lang="es-MX" sz="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460428157"/>
                  </a:ext>
                </a:extLst>
              </a:tr>
              <a:tr h="520958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Times respondent invites people from the market to his/her house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>
                          <a:effectLst/>
                        </a:rPr>
                        <a:t>-2.097*** </a:t>
                      </a:r>
                      <a:endParaRPr lang="es-MX" sz="1800" b="1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b="1" dirty="0" smtClean="0">
                          <a:effectLst/>
                        </a:rPr>
                        <a:t>(</a:t>
                      </a:r>
                      <a:r>
                        <a:rPr lang="es-MX" sz="1800" b="1" dirty="0">
                          <a:effectLst/>
                        </a:rPr>
                        <a:t>0.781)</a:t>
                      </a:r>
                      <a:endParaRPr lang="es-MX" sz="18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 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4172990568"/>
                  </a:ext>
                </a:extLst>
              </a:tr>
              <a:tr h="475606">
                <a:tc>
                  <a:txBody>
                    <a:bodyPr/>
                    <a:lstStyle/>
                    <a:p>
                      <a:pPr algn="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Other economic activity besides market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-1.192 </a:t>
                      </a:r>
                      <a:endParaRPr lang="es-MX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(</a:t>
                      </a:r>
                      <a:r>
                        <a:rPr lang="es-MX" sz="1800" dirty="0">
                          <a:effectLst/>
                        </a:rPr>
                        <a:t>0.736)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31767685"/>
                  </a:ext>
                </a:extLst>
              </a:tr>
              <a:tr h="237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C 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5.187 </a:t>
                      </a:r>
                      <a:endParaRPr lang="es-MX" sz="18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smtClean="0">
                          <a:effectLst/>
                        </a:rPr>
                        <a:t>(</a:t>
                      </a:r>
                      <a:r>
                        <a:rPr lang="es-MX" sz="1800" dirty="0">
                          <a:effectLst/>
                        </a:rPr>
                        <a:t>1.572)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 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b"/>
                </a:tc>
                <a:extLst>
                  <a:ext uri="{0D108BD9-81ED-4DB2-BD59-A6C34878D82A}">
                    <a16:rowId xmlns:a16="http://schemas.microsoft.com/office/drawing/2014/main" xmlns="" val="1053363175"/>
                  </a:ext>
                </a:extLst>
              </a:tr>
              <a:tr h="23780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 err="1">
                          <a:effectLst/>
                        </a:rPr>
                        <a:t>Class</a:t>
                      </a:r>
                      <a:r>
                        <a:rPr lang="es-MX" sz="1800" dirty="0">
                          <a:effectLst/>
                        </a:rPr>
                        <a:t> share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0.601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 dirty="0">
                          <a:effectLst/>
                        </a:rPr>
                        <a:t>0.399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extLst>
                  <a:ext uri="{0D108BD9-81ED-4DB2-BD59-A6C34878D82A}">
                    <a16:rowId xmlns:a16="http://schemas.microsoft.com/office/drawing/2014/main" xmlns="" val="3586380621"/>
                  </a:ext>
                </a:extLst>
              </a:tr>
              <a:tr h="27012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Note: *, ** and *** indicate statistical </a:t>
                      </a:r>
                      <a:r>
                        <a:rPr lang="en-US" sz="1800" dirty="0" err="1">
                          <a:effectLst/>
                        </a:rPr>
                        <a:t>signi</a:t>
                      </a:r>
                      <a:r>
                        <a:rPr lang="es-MX" sz="1800" dirty="0">
                          <a:effectLst/>
                        </a:rPr>
                        <a:t>ﬁ</a:t>
                      </a:r>
                      <a:r>
                        <a:rPr lang="en-US" sz="1800" dirty="0" err="1">
                          <a:effectLst/>
                        </a:rPr>
                        <a:t>cance</a:t>
                      </a:r>
                      <a:r>
                        <a:rPr lang="en-US" sz="1800" dirty="0">
                          <a:effectLst/>
                        </a:rPr>
                        <a:t> at the 90%, 95% and 99% levels, respectively.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24252" marR="24252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11447232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293613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7" name="Tabla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82853285"/>
              </p:ext>
            </p:extLst>
          </p:nvPr>
        </p:nvGraphicFramePr>
        <p:xfrm>
          <a:off x="1663700" y="736600"/>
          <a:ext cx="8991599" cy="553492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053421">
                  <a:extLst>
                    <a:ext uri="{9D8B030D-6E8A-4147-A177-3AD203B41FA5}">
                      <a16:colId xmlns:a16="http://schemas.microsoft.com/office/drawing/2014/main" xmlns="" val="2552246195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xmlns="" val="2877948063"/>
                    </a:ext>
                  </a:extLst>
                </a:gridCol>
                <a:gridCol w="2469089">
                  <a:extLst>
                    <a:ext uri="{9D8B030D-6E8A-4147-A177-3AD203B41FA5}">
                      <a16:colId xmlns:a16="http://schemas.microsoft.com/office/drawing/2014/main" xmlns="" val="1309971256"/>
                    </a:ext>
                  </a:extLst>
                </a:gridCol>
              </a:tblGrid>
              <a:tr h="576385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Table </a:t>
                      </a:r>
                      <a:r>
                        <a:rPr lang="en-US" sz="1800" dirty="0" smtClean="0">
                          <a:effectLst/>
                        </a:rPr>
                        <a:t>5. </a:t>
                      </a:r>
                      <a:r>
                        <a:rPr lang="en-US" sz="1800" dirty="0">
                          <a:effectLst/>
                        </a:rPr>
                        <a:t>Marginal effects latent class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581765827"/>
                  </a:ext>
                </a:extLst>
              </a:tr>
              <a:tr h="391942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Variable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LC1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LC2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449167319"/>
                  </a:ext>
                </a:extLst>
              </a:tr>
              <a:tr h="668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Use of agrochemicals                                          (1 = No use, 0 = Use)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-1.535***                                (.243)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-.011**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(.046)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21651016"/>
                  </a:ext>
                </a:extLst>
              </a:tr>
              <a:tr h="880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Management with government aid              (1 = Not management,  0 = management)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1.473***                                  (.196)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1.450***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(.492)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374653905"/>
                  </a:ext>
                </a:extLst>
              </a:tr>
              <a:tr h="880491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Cooperative Scheme                                          (1 = Cooperative, 0 = no cooperative)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-0.881***                                (.333)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.003***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(.031)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2773463595"/>
                  </a:ext>
                </a:extLst>
              </a:tr>
              <a:tr h="58791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Price increase of a 30%                                      (1= Increase, 0 = No increase)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0.254                                        (.280)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.234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(.755)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668075622"/>
                  </a:ext>
                </a:extLst>
              </a:tr>
              <a:tr h="668607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Price reduction of a 10%                                    (1 = Reduction, 0 = no reduction)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-6.508***                                      (1.011)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-1.82*** </a:t>
                      </a: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1800">
                          <a:effectLst/>
                        </a:rPr>
                        <a:t>(.945)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577361126"/>
                  </a:ext>
                </a:extLst>
              </a:tr>
              <a:tr h="293497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>
                          <a:effectLst/>
                        </a:rPr>
                        <a:t>Standard errors in parentheses</a:t>
                      </a:r>
                      <a:endParaRPr lang="es-MX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727104045"/>
                  </a:ext>
                </a:extLst>
              </a:tr>
              <a:tr h="586994">
                <a:tc gridSpan="3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1800" dirty="0">
                          <a:effectLst/>
                        </a:rPr>
                        <a:t>Note: *, ** and *** indicate statistical signiﬁcance at the 90%, 95% and 99% levels, respectively.</a:t>
                      </a:r>
                      <a:endParaRPr lang="es-MX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75575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6057903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723900"/>
            <a:ext cx="10058400" cy="769594"/>
          </a:xfrm>
        </p:spPr>
        <p:txBody>
          <a:bodyPr>
            <a:normAutofit/>
          </a:bodyPr>
          <a:lstStyle/>
          <a:p>
            <a:r>
              <a:rPr lang="en-US" sz="2800" b="1" dirty="0" smtClean="0"/>
              <a:t>Conclusions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33549" y="1547091"/>
            <a:ext cx="10313324" cy="4678680"/>
          </a:xfrm>
        </p:spPr>
        <p:txBody>
          <a:bodyPr>
            <a:normAutofit fontScale="925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 smtClean="0"/>
              <a:t>Exploring </a:t>
            </a:r>
            <a:r>
              <a:rPr lang="en-US" sz="2400" dirty="0"/>
              <a:t>the farmers’ choice-decision to switch from conventional to organic </a:t>
            </a:r>
            <a:r>
              <a:rPr lang="en-US" sz="2400" dirty="0" smtClean="0"/>
              <a:t>farming, </a:t>
            </a:r>
            <a:r>
              <a:rPr lang="en-US" sz="2400" dirty="0"/>
              <a:t>or </a:t>
            </a:r>
            <a:r>
              <a:rPr lang="en-US" sz="2400" dirty="0" smtClean="0"/>
              <a:t>to adopt SE scheme, </a:t>
            </a:r>
            <a:r>
              <a:rPr lang="en-US" sz="2400" dirty="0" smtClean="0"/>
              <a:t>our </a:t>
            </a:r>
            <a:r>
              <a:rPr lang="en-US" sz="2400" dirty="0" smtClean="0"/>
              <a:t>analysis </a:t>
            </a:r>
            <a:r>
              <a:rPr lang="en-US" sz="2400" dirty="0" smtClean="0"/>
              <a:t>reports that: </a:t>
            </a:r>
          </a:p>
          <a:p>
            <a:pPr lvl="1" algn="just">
              <a:lnSpc>
                <a:spcPct val="150000"/>
              </a:lnSpc>
            </a:pPr>
            <a:r>
              <a:rPr lang="en-US" sz="2000" dirty="0"/>
              <a:t>M</a:t>
            </a:r>
            <a:r>
              <a:rPr lang="en-US" sz="2000" dirty="0" smtClean="0"/>
              <a:t>ore </a:t>
            </a:r>
            <a:r>
              <a:rPr lang="en-US" sz="2000" dirty="0"/>
              <a:t>experience and more education are associated with the probability of being of the first type of farmer </a:t>
            </a:r>
            <a:r>
              <a:rPr lang="en-US" sz="2000" dirty="0" smtClean="0"/>
              <a:t>(SE)</a:t>
            </a:r>
            <a:endParaRPr lang="en-US" sz="2000" dirty="0" smtClean="0"/>
          </a:p>
          <a:p>
            <a:pPr lvl="1" algn="just">
              <a:lnSpc>
                <a:spcPct val="150000"/>
              </a:lnSpc>
            </a:pPr>
            <a:r>
              <a:rPr lang="en-US" sz="2000" dirty="0" smtClean="0"/>
              <a:t>Also</a:t>
            </a:r>
            <a:r>
              <a:rPr lang="en-US" sz="2000" dirty="0"/>
              <a:t>, more group cohesion is also associated with being classified as the first type of </a:t>
            </a:r>
            <a:r>
              <a:rPr lang="en-US" sz="2000" dirty="0" smtClean="0"/>
              <a:t>farmer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s-MX" sz="2400" dirty="0" smtClean="0"/>
              <a:t>General </a:t>
            </a:r>
            <a:r>
              <a:rPr lang="es-MX" sz="2400" dirty="0"/>
              <a:t>critique </a:t>
            </a:r>
            <a:r>
              <a:rPr lang="es-MX" sz="2400" dirty="0" smtClean="0"/>
              <a:t>(</a:t>
            </a:r>
            <a:r>
              <a:rPr lang="es-MX" sz="2400" dirty="0" err="1" smtClean="0"/>
              <a:t>warning</a:t>
            </a:r>
            <a:r>
              <a:rPr lang="es-MX" sz="2400" dirty="0" smtClean="0"/>
              <a:t>) to </a:t>
            </a:r>
            <a:r>
              <a:rPr lang="es-MX" sz="2400" dirty="0" err="1"/>
              <a:t>DCE</a:t>
            </a:r>
            <a:r>
              <a:rPr lang="es-MX" sz="2400" dirty="0"/>
              <a:t>: </a:t>
            </a:r>
            <a:r>
              <a:rPr lang="es-MX" sz="2400" dirty="0" err="1" smtClean="0"/>
              <a:t>Whether</a:t>
            </a:r>
            <a:r>
              <a:rPr lang="es-MX" sz="2400" dirty="0" smtClean="0"/>
              <a:t> </a:t>
            </a:r>
            <a:r>
              <a:rPr lang="es-MX" sz="2400" dirty="0" err="1"/>
              <a:t>people</a:t>
            </a:r>
            <a:r>
              <a:rPr lang="es-MX" sz="2400" dirty="0"/>
              <a:t> </a:t>
            </a:r>
            <a:r>
              <a:rPr lang="es-MX" sz="2400" dirty="0" err="1"/>
              <a:t>understand</a:t>
            </a:r>
            <a:r>
              <a:rPr lang="es-MX" sz="2400" dirty="0"/>
              <a:t> and/</a:t>
            </a:r>
            <a:r>
              <a:rPr lang="es-MX" sz="2400" dirty="0" err="1"/>
              <a:t>or</a:t>
            </a:r>
            <a:r>
              <a:rPr lang="es-MX" sz="2400" dirty="0"/>
              <a:t> </a:t>
            </a:r>
            <a:r>
              <a:rPr lang="es-MX" sz="2400" dirty="0" err="1"/>
              <a:t>pay</a:t>
            </a:r>
            <a:r>
              <a:rPr lang="es-MX" sz="2400" dirty="0"/>
              <a:t> </a:t>
            </a:r>
            <a:r>
              <a:rPr lang="es-MX" sz="2400" dirty="0" err="1"/>
              <a:t>attention</a:t>
            </a:r>
            <a:r>
              <a:rPr lang="es-MX" sz="2400" dirty="0"/>
              <a:t> to </a:t>
            </a:r>
            <a:r>
              <a:rPr lang="es-MX" sz="2400" dirty="0" err="1"/>
              <a:t>all</a:t>
            </a:r>
            <a:r>
              <a:rPr lang="es-MX" sz="2400" dirty="0"/>
              <a:t> </a:t>
            </a:r>
            <a:r>
              <a:rPr lang="es-MX" sz="2400" dirty="0" err="1" smtClean="0"/>
              <a:t>attributes</a:t>
            </a:r>
            <a:r>
              <a:rPr lang="es-MX" sz="2400" dirty="0" smtClean="0"/>
              <a:t>. In </a:t>
            </a:r>
            <a:r>
              <a:rPr lang="es-MX" sz="2400" dirty="0" err="1"/>
              <a:t>our</a:t>
            </a:r>
            <a:r>
              <a:rPr lang="es-MX" sz="2400" dirty="0"/>
              <a:t> case, </a:t>
            </a:r>
            <a:r>
              <a:rPr lang="es-MX" sz="2400" dirty="0" err="1"/>
              <a:t>readers</a:t>
            </a:r>
            <a:r>
              <a:rPr lang="es-MX" sz="2400" dirty="0"/>
              <a:t> </a:t>
            </a:r>
            <a:r>
              <a:rPr lang="es-MX" sz="2400" dirty="0" err="1"/>
              <a:t>might</a:t>
            </a:r>
            <a:r>
              <a:rPr lang="es-MX" sz="2400" dirty="0"/>
              <a:t> </a:t>
            </a:r>
            <a:r>
              <a:rPr lang="es-MX" sz="2400" dirty="0" err="1"/>
              <a:t>get</a:t>
            </a:r>
            <a:r>
              <a:rPr lang="es-MX" sz="2400" dirty="0"/>
              <a:t> </a:t>
            </a:r>
            <a:r>
              <a:rPr lang="es-MX" sz="2400" dirty="0" err="1"/>
              <a:t>suspucious</a:t>
            </a:r>
            <a:r>
              <a:rPr lang="es-MX" sz="2400" dirty="0"/>
              <a:t> of </a:t>
            </a:r>
            <a:r>
              <a:rPr lang="es-MX" sz="2400" dirty="0" err="1"/>
              <a:t>the</a:t>
            </a:r>
            <a:r>
              <a:rPr lang="es-MX" sz="2400" dirty="0"/>
              <a:t> </a:t>
            </a:r>
            <a:r>
              <a:rPr lang="es-MX" sz="2400" dirty="0" err="1"/>
              <a:t>fact</a:t>
            </a:r>
            <a:r>
              <a:rPr lang="es-MX" sz="2400" dirty="0"/>
              <a:t> </a:t>
            </a:r>
            <a:r>
              <a:rPr lang="es-MX" sz="2400" dirty="0" err="1"/>
              <a:t>that</a:t>
            </a:r>
            <a:r>
              <a:rPr lang="es-MX" sz="2400" dirty="0"/>
              <a:t> </a:t>
            </a:r>
            <a:r>
              <a:rPr lang="es-MX" sz="2400" dirty="0" err="1"/>
              <a:t>our</a:t>
            </a:r>
            <a:r>
              <a:rPr lang="es-MX" sz="2400" dirty="0"/>
              <a:t> </a:t>
            </a:r>
            <a:r>
              <a:rPr lang="es-MX" sz="2400" dirty="0" err="1"/>
              <a:t>respondets</a:t>
            </a:r>
            <a:r>
              <a:rPr lang="es-MX" sz="2400" dirty="0"/>
              <a:t> do </a:t>
            </a:r>
            <a:r>
              <a:rPr lang="es-MX" sz="2400" dirty="0" err="1"/>
              <a:t>not</a:t>
            </a:r>
            <a:r>
              <a:rPr lang="es-MX" sz="2400" dirty="0"/>
              <a:t> </a:t>
            </a:r>
            <a:r>
              <a:rPr lang="es-MX" sz="2400" dirty="0" err="1"/>
              <a:t>react</a:t>
            </a:r>
            <a:r>
              <a:rPr lang="es-MX" sz="2400" dirty="0"/>
              <a:t> to </a:t>
            </a:r>
            <a:r>
              <a:rPr lang="es-MX" sz="2400" dirty="0" err="1"/>
              <a:t>pesticide</a:t>
            </a:r>
            <a:r>
              <a:rPr lang="es-MX" sz="2400" dirty="0"/>
              <a:t>-free </a:t>
            </a:r>
            <a:r>
              <a:rPr lang="es-MX" sz="2400" dirty="0" err="1"/>
              <a:t>attribute</a:t>
            </a: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/>
          </a:p>
          <a:p>
            <a:pPr marL="0" indent="0" algn="just">
              <a:lnSpc>
                <a:spcPct val="150000"/>
              </a:lnSpc>
              <a:buNone/>
            </a:pPr>
            <a:endParaRPr lang="es-MX" sz="2400" dirty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41697576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s-MX" sz="2800" b="1" dirty="0" err="1" smtClean="0"/>
              <a:t>Appendix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Tabla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155567139"/>
              </p:ext>
            </p:extLst>
          </p:nvPr>
        </p:nvGraphicFramePr>
        <p:xfrm>
          <a:off x="1830364" y="1863882"/>
          <a:ext cx="8816758" cy="38229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591872">
                  <a:extLst>
                    <a:ext uri="{9D8B030D-6E8A-4147-A177-3AD203B41FA5}">
                      <a16:colId xmlns:a16="http://schemas.microsoft.com/office/drawing/2014/main" xmlns="" val="4078586805"/>
                    </a:ext>
                  </a:extLst>
                </a:gridCol>
                <a:gridCol w="1037481">
                  <a:extLst>
                    <a:ext uri="{9D8B030D-6E8A-4147-A177-3AD203B41FA5}">
                      <a16:colId xmlns:a16="http://schemas.microsoft.com/office/drawing/2014/main" xmlns="" val="3683922162"/>
                    </a:ext>
                  </a:extLst>
                </a:gridCol>
                <a:gridCol w="1037481">
                  <a:extLst>
                    <a:ext uri="{9D8B030D-6E8A-4147-A177-3AD203B41FA5}">
                      <a16:colId xmlns:a16="http://schemas.microsoft.com/office/drawing/2014/main" xmlns="" val="1473090974"/>
                    </a:ext>
                  </a:extLst>
                </a:gridCol>
                <a:gridCol w="1037481">
                  <a:extLst>
                    <a:ext uri="{9D8B030D-6E8A-4147-A177-3AD203B41FA5}">
                      <a16:colId xmlns:a16="http://schemas.microsoft.com/office/drawing/2014/main" xmlns="" val="3419730792"/>
                    </a:ext>
                  </a:extLst>
                </a:gridCol>
                <a:gridCol w="1037481">
                  <a:extLst>
                    <a:ext uri="{9D8B030D-6E8A-4147-A177-3AD203B41FA5}">
                      <a16:colId xmlns:a16="http://schemas.microsoft.com/office/drawing/2014/main" xmlns="" val="85112999"/>
                    </a:ext>
                  </a:extLst>
                </a:gridCol>
                <a:gridCol w="1037481">
                  <a:extLst>
                    <a:ext uri="{9D8B030D-6E8A-4147-A177-3AD203B41FA5}">
                      <a16:colId xmlns:a16="http://schemas.microsoft.com/office/drawing/2014/main" xmlns="" val="3727083362"/>
                    </a:ext>
                  </a:extLst>
                </a:gridCol>
                <a:gridCol w="1037481">
                  <a:extLst>
                    <a:ext uri="{9D8B030D-6E8A-4147-A177-3AD203B41FA5}">
                      <a16:colId xmlns:a16="http://schemas.microsoft.com/office/drawing/2014/main" xmlns="" val="1553441247"/>
                    </a:ext>
                  </a:extLst>
                </a:gridCol>
              </a:tblGrid>
              <a:tr h="799667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Table 2. AIC </a:t>
                      </a:r>
                      <a:r>
                        <a:rPr lang="en-US" sz="2400" dirty="0">
                          <a:effectLst/>
                        </a:rPr>
                        <a:t>and BIC values for diﬀerent numbers of classes (without membership)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731360412"/>
                  </a:ext>
                </a:extLst>
              </a:tr>
              <a:tr h="799958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classes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Entire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Traditional farmers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Organic farmers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3035404502"/>
                  </a:ext>
                </a:extLst>
              </a:tr>
              <a:tr h="457740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BIC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AIC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BIC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AIC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BIC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AIC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1994628029"/>
                  </a:ext>
                </a:extLst>
              </a:tr>
              <a:tr h="457740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2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470.93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445.73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231.95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219.96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166.13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b="1" dirty="0">
                          <a:effectLst/>
                        </a:rPr>
                        <a:t>146.25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003371574"/>
                  </a:ext>
                </a:extLst>
              </a:tr>
              <a:tr h="43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3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457.56</a:t>
                      </a:r>
                      <a:endParaRPr lang="es-MX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0" dirty="0">
                          <a:effectLst/>
                        </a:rPr>
                        <a:t>418.62</a:t>
                      </a:r>
                      <a:endParaRPr lang="es-MX" sz="2400" b="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245.38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226.73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185.58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154.87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282719203"/>
                  </a:ext>
                </a:extLst>
              </a:tr>
              <a:tr h="43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4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452.69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400.01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252.71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227.40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208.42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>
                          <a:effectLst/>
                        </a:rPr>
                        <a:t>166.87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393661985"/>
                  </a:ext>
                </a:extLst>
              </a:tr>
              <a:tr h="435943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5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477.20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410.77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260.64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228.67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228.14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s-MX" sz="2400" dirty="0">
                          <a:effectLst/>
                        </a:rPr>
                        <a:t>175.75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105958031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62628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119051" y="531222"/>
            <a:ext cx="10058400" cy="502894"/>
          </a:xfrm>
        </p:spPr>
        <p:txBody>
          <a:bodyPr>
            <a:normAutofit/>
          </a:bodyPr>
          <a:lstStyle/>
          <a:p>
            <a:pPr algn="ctr"/>
            <a:r>
              <a:rPr lang="es-MX" sz="2800" b="1" dirty="0" err="1" smtClean="0"/>
              <a:t>Summary</a:t>
            </a:r>
            <a:r>
              <a:rPr lang="es-MX" sz="2800" b="1" dirty="0" smtClean="0"/>
              <a:t> </a:t>
            </a:r>
            <a:endParaRPr lang="es-MX" sz="2800" b="1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718457" y="1175656"/>
            <a:ext cx="10907486" cy="504226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n-US" dirty="0" smtClean="0"/>
              <a:t>By means of a DCE, we explore the </a:t>
            </a:r>
            <a:r>
              <a:rPr lang="en-US" dirty="0"/>
              <a:t>willingness of </a:t>
            </a:r>
            <a:r>
              <a:rPr lang="en-US" dirty="0" smtClean="0"/>
              <a:t>a group of Mexican farmers to adopt the organic production, a collaborative arrangement (</a:t>
            </a:r>
            <a:r>
              <a:rPr lang="en-US" dirty="0" err="1" smtClean="0"/>
              <a:t>economia</a:t>
            </a:r>
            <a:r>
              <a:rPr lang="en-US" dirty="0" smtClean="0"/>
              <a:t> </a:t>
            </a:r>
            <a:r>
              <a:rPr lang="en-US" dirty="0" err="1" smtClean="0"/>
              <a:t>solidaria</a:t>
            </a:r>
            <a:r>
              <a:rPr lang="en-US" dirty="0" smtClean="0"/>
              <a:t>) based on four characteristics: </a:t>
            </a:r>
          </a:p>
          <a:p>
            <a:pPr marL="548640" lvl="2" indent="0" algn="just">
              <a:buNone/>
            </a:pPr>
            <a:r>
              <a:rPr lang="en-US" b="1" dirty="0" smtClean="0"/>
              <a:t> </a:t>
            </a:r>
            <a:r>
              <a:rPr lang="en-US" b="1" dirty="0" err="1"/>
              <a:t>i</a:t>
            </a:r>
            <a:r>
              <a:rPr lang="en-US" b="1" dirty="0"/>
              <a:t>) to implement chemical/pesticide-free farming practices, </a:t>
            </a:r>
            <a:endParaRPr lang="en-US" b="1" dirty="0" smtClean="0"/>
          </a:p>
          <a:p>
            <a:pPr marL="548640" lvl="2" indent="0" algn="just">
              <a:buNone/>
            </a:pPr>
            <a:r>
              <a:rPr lang="en-US" b="1" dirty="0" smtClean="0"/>
              <a:t>ii</a:t>
            </a:r>
            <a:r>
              <a:rPr lang="en-US" b="1" dirty="0"/>
              <a:t>) to receive management support from the municipality, and </a:t>
            </a:r>
            <a:endParaRPr lang="en-US" b="1" dirty="0" smtClean="0"/>
          </a:p>
          <a:p>
            <a:pPr marL="548640" lvl="2" indent="0" algn="just">
              <a:buNone/>
            </a:pPr>
            <a:r>
              <a:rPr lang="en-US" b="1" dirty="0" smtClean="0"/>
              <a:t>iii</a:t>
            </a:r>
            <a:r>
              <a:rPr lang="en-US" b="1" dirty="0"/>
              <a:t>) to set up a communal insurance </a:t>
            </a:r>
            <a:r>
              <a:rPr lang="en-US" b="1" dirty="0" smtClean="0"/>
              <a:t>scheme</a:t>
            </a:r>
            <a:endParaRPr lang="en-US" b="1" dirty="0"/>
          </a:p>
          <a:p>
            <a:pPr marL="548640" lvl="2" indent="0" algn="just">
              <a:buNone/>
            </a:pPr>
            <a:r>
              <a:rPr lang="en-US" b="1" dirty="0" smtClean="0"/>
              <a:t>iv) Price market</a:t>
            </a:r>
          </a:p>
          <a:p>
            <a:pPr marL="548640" lvl="2" indent="0" algn="just">
              <a:buNone/>
            </a:pPr>
            <a:endParaRPr lang="en-US" b="1" dirty="0" smtClean="0"/>
          </a:p>
          <a:p>
            <a:pPr marL="0" indent="0">
              <a:buNone/>
            </a:pPr>
            <a:r>
              <a:rPr lang="es-MX" dirty="0" smtClean="0"/>
              <a:t>As a </a:t>
            </a:r>
            <a:r>
              <a:rPr lang="es-MX" dirty="0" err="1" smtClean="0"/>
              <a:t>result</a:t>
            </a:r>
            <a:r>
              <a:rPr lang="es-MX" dirty="0" smtClean="0"/>
              <a:t>, a </a:t>
            </a:r>
            <a:r>
              <a:rPr lang="es-MX" dirty="0" err="1"/>
              <a:t>two-class</a:t>
            </a:r>
            <a:r>
              <a:rPr lang="es-MX" dirty="0"/>
              <a:t> </a:t>
            </a:r>
            <a:r>
              <a:rPr lang="es-MX" dirty="0" err="1"/>
              <a:t>LCL</a:t>
            </a:r>
            <a:r>
              <a:rPr lang="es-MX" dirty="0"/>
              <a:t> </a:t>
            </a:r>
            <a:r>
              <a:rPr lang="es-MX" dirty="0" err="1"/>
              <a:t>delivers</a:t>
            </a:r>
            <a:r>
              <a:rPr lang="es-MX" dirty="0"/>
              <a:t> </a:t>
            </a:r>
            <a:r>
              <a:rPr lang="es-MX" dirty="0" err="1"/>
              <a:t>the</a:t>
            </a:r>
            <a:r>
              <a:rPr lang="es-MX" dirty="0"/>
              <a:t> </a:t>
            </a:r>
            <a:r>
              <a:rPr lang="es-MX" dirty="0" err="1"/>
              <a:t>following</a:t>
            </a:r>
            <a:r>
              <a:rPr lang="es-MX" dirty="0"/>
              <a:t> </a:t>
            </a:r>
            <a:r>
              <a:rPr lang="es-MX" dirty="0" err="1"/>
              <a:t>insights</a:t>
            </a:r>
            <a:r>
              <a:rPr lang="es-MX" dirty="0"/>
              <a:t>: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b="1" dirty="0"/>
              <a:t>More experience and more education are associated with the probability of being </a:t>
            </a:r>
            <a:r>
              <a:rPr lang="en-US" sz="1400" b="1" dirty="0" smtClean="0"/>
              <a:t>a type </a:t>
            </a:r>
            <a:r>
              <a:rPr lang="en-US" sz="1400" b="1" dirty="0"/>
              <a:t>of o</a:t>
            </a:r>
            <a:r>
              <a:rPr lang="en-US" sz="1400" b="1" dirty="0" smtClean="0"/>
              <a:t>rganic farmer</a:t>
            </a:r>
            <a:endParaRPr lang="en-US" sz="1400" b="1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1400" b="1" dirty="0"/>
              <a:t>Also, more group </a:t>
            </a:r>
            <a:r>
              <a:rPr lang="en-US" sz="1400" b="1" dirty="0" smtClean="0"/>
              <a:t>cohesion and willingness to </a:t>
            </a:r>
            <a:r>
              <a:rPr lang="en-US" sz="1400" b="1" dirty="0"/>
              <a:t>adopt a communal insurance </a:t>
            </a:r>
            <a:r>
              <a:rPr lang="en-US" sz="1400" b="1" dirty="0" smtClean="0"/>
              <a:t>scheme </a:t>
            </a:r>
            <a:r>
              <a:rPr lang="en-US" sz="1400" b="1" dirty="0"/>
              <a:t>is also associated with being classified as </a:t>
            </a:r>
            <a:r>
              <a:rPr lang="en-US" sz="1400" b="1" dirty="0" smtClean="0"/>
              <a:t>a type </a:t>
            </a:r>
            <a:r>
              <a:rPr lang="en-US" sz="1400" b="1" dirty="0"/>
              <a:t>of </a:t>
            </a:r>
            <a:r>
              <a:rPr lang="en-US" sz="1400" b="1" dirty="0" smtClean="0"/>
              <a:t>organic farmer. The willingness to receive support and work with the municipal government is not clear for both type of farmers</a:t>
            </a:r>
            <a:endParaRPr lang="en-US" sz="1400" b="1" dirty="0"/>
          </a:p>
          <a:p>
            <a:pPr marL="342900" indent="-342900" algn="just">
              <a:buFont typeface="+mj-lt"/>
              <a:buAutoNum type="arabicPeriod"/>
            </a:pPr>
            <a:r>
              <a:rPr lang="en-US" sz="1400" b="1" dirty="0"/>
              <a:t>Importantly, </a:t>
            </a:r>
            <a:r>
              <a:rPr lang="en-US" sz="1400" b="1" dirty="0" smtClean="0"/>
              <a:t>traditional type </a:t>
            </a:r>
            <a:r>
              <a:rPr lang="en-US" sz="1400" b="1" dirty="0"/>
              <a:t>of farmers are unwilling to give up chemical </a:t>
            </a:r>
            <a:r>
              <a:rPr lang="en-US" sz="1400" b="1" dirty="0" smtClean="0"/>
              <a:t>pesticides use while organic farmers significantly reject the use of such input</a:t>
            </a:r>
          </a:p>
          <a:p>
            <a:pPr marL="342900" indent="-342900" algn="just">
              <a:buFont typeface="+mj-lt"/>
              <a:buAutoNum type="arabicPeriod"/>
            </a:pPr>
            <a:r>
              <a:rPr lang="en-US" sz="1400" b="1" dirty="0" smtClean="0"/>
              <a:t>Last, on one hand, It looks like organic farmers do not care for a price increase, but they are willing to accept a slight price reduction. On the other hand, non organic farmers really cares for price movements, but mainly look for a price increase</a:t>
            </a:r>
          </a:p>
          <a:p>
            <a:pPr marL="342900" indent="-342900" algn="just">
              <a:buFont typeface="+mj-lt"/>
              <a:buAutoNum type="arabicPeriod"/>
            </a:pPr>
            <a:endParaRPr lang="en-US" sz="1400" b="1" dirty="0" smtClean="0"/>
          </a:p>
        </p:txBody>
      </p:sp>
    </p:spTree>
    <p:extLst>
      <p:ext uri="{BB962C8B-B14F-4D97-AF65-F5344CB8AC3E}">
        <p14:creationId xmlns:p14="http://schemas.microsoft.com/office/powerpoint/2010/main" val="31951295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s-MX"/>
          </a:p>
        </p:txBody>
      </p:sp>
      <p:graphicFrame>
        <p:nvGraphicFramePr>
          <p:cNvPr id="4" name="Marcador de contenido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798885132"/>
              </p:ext>
            </p:extLst>
          </p:nvPr>
        </p:nvGraphicFramePr>
        <p:xfrm>
          <a:off x="1790348" y="1187533"/>
          <a:ext cx="9082243" cy="4049861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2117773">
                  <a:extLst>
                    <a:ext uri="{9D8B030D-6E8A-4147-A177-3AD203B41FA5}">
                      <a16:colId xmlns:a16="http://schemas.microsoft.com/office/drawing/2014/main" xmlns="" val="3927165147"/>
                    </a:ext>
                  </a:extLst>
                </a:gridCol>
                <a:gridCol w="1265128">
                  <a:extLst>
                    <a:ext uri="{9D8B030D-6E8A-4147-A177-3AD203B41FA5}">
                      <a16:colId xmlns:a16="http://schemas.microsoft.com/office/drawing/2014/main" xmlns="" val="3874747397"/>
                    </a:ext>
                  </a:extLst>
                </a:gridCol>
                <a:gridCol w="1152395">
                  <a:extLst>
                    <a:ext uri="{9D8B030D-6E8A-4147-A177-3AD203B41FA5}">
                      <a16:colId xmlns:a16="http://schemas.microsoft.com/office/drawing/2014/main" xmlns="" val="2327237529"/>
                    </a:ext>
                  </a:extLst>
                </a:gridCol>
                <a:gridCol w="1373694">
                  <a:extLst>
                    <a:ext uri="{9D8B030D-6E8A-4147-A177-3AD203B41FA5}">
                      <a16:colId xmlns:a16="http://schemas.microsoft.com/office/drawing/2014/main" xmlns="" val="1158450151"/>
                    </a:ext>
                  </a:extLst>
                </a:gridCol>
                <a:gridCol w="1057751">
                  <a:extLst>
                    <a:ext uri="{9D8B030D-6E8A-4147-A177-3AD203B41FA5}">
                      <a16:colId xmlns:a16="http://schemas.microsoft.com/office/drawing/2014/main" xmlns="" val="1731208503"/>
                    </a:ext>
                  </a:extLst>
                </a:gridCol>
                <a:gridCol w="1057751">
                  <a:extLst>
                    <a:ext uri="{9D8B030D-6E8A-4147-A177-3AD203B41FA5}">
                      <a16:colId xmlns:a16="http://schemas.microsoft.com/office/drawing/2014/main" xmlns="" val="1630928428"/>
                    </a:ext>
                  </a:extLst>
                </a:gridCol>
                <a:gridCol w="1057751">
                  <a:extLst>
                    <a:ext uri="{9D8B030D-6E8A-4147-A177-3AD203B41FA5}">
                      <a16:colId xmlns:a16="http://schemas.microsoft.com/office/drawing/2014/main" xmlns="" val="3497514313"/>
                    </a:ext>
                  </a:extLst>
                </a:gridCol>
              </a:tblGrid>
              <a:tr h="750493">
                <a:tc gridSpan="7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Table </a:t>
                      </a:r>
                      <a:r>
                        <a:rPr lang="en-US" sz="2400" dirty="0" smtClean="0">
                          <a:effectLst/>
                        </a:rPr>
                        <a:t>3. </a:t>
                      </a:r>
                      <a:r>
                        <a:rPr lang="en-US" sz="2400" dirty="0">
                          <a:effectLst/>
                        </a:rPr>
                        <a:t>AIC and BIC values for diﬀerent numbers of classes (with membership)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2421760491"/>
                  </a:ext>
                </a:extLst>
              </a:tr>
              <a:tr h="750765">
                <a:tc row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Number of classes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Entire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Traditional </a:t>
                      </a:r>
                      <a:endParaRPr lang="en-US" sz="2400" dirty="0" smtClean="0">
                        <a:effectLst/>
                      </a:endParaRPr>
                    </a:p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 smtClean="0">
                          <a:effectLst/>
                        </a:rPr>
                        <a:t>farmers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Organic farmers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xmlns="" val="1063670649"/>
                  </a:ext>
                </a:extLst>
              </a:tr>
              <a:tr h="552335">
                <a:tc v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BIC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AIC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BIC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AIC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BIC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AIC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ctr"/>
                </a:tc>
                <a:extLst>
                  <a:ext uri="{0D108BD9-81ED-4DB2-BD59-A6C34878D82A}">
                    <a16:rowId xmlns:a16="http://schemas.microsoft.com/office/drawing/2014/main" xmlns="" val="3353463098"/>
                  </a:ext>
                </a:extLst>
              </a:tr>
              <a:tr h="590788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404.57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365.63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211.77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190.45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186.06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157.15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161733687"/>
                  </a:ext>
                </a:extLst>
              </a:tr>
              <a:tr h="523064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427.11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b="1" dirty="0">
                          <a:effectLst/>
                        </a:rPr>
                        <a:t>360.69</a:t>
                      </a:r>
                      <a:endParaRPr lang="es-MX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304.73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268.76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211.77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162.99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350323241"/>
                  </a:ext>
                </a:extLst>
              </a:tr>
              <a:tr h="409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486.2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392.3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314.01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263.38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250.49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181.84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387107175"/>
                  </a:ext>
                </a:extLst>
              </a:tr>
              <a:tr h="409136"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5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gridSpan="2"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-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261.39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196.11</a:t>
                      </a:r>
                      <a:endParaRPr lang="es-MX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349.12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7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260.6</a:t>
                      </a:r>
                      <a:endParaRPr lang="es-MX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44450" marR="44450" marT="0" marB="0" anchor="b"/>
                </a:tc>
                <a:extLst>
                  <a:ext uri="{0D108BD9-81ED-4DB2-BD59-A6C34878D82A}">
                    <a16:rowId xmlns:a16="http://schemas.microsoft.com/office/drawing/2014/main" xmlns="" val="292496220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632091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571500"/>
            <a:ext cx="10058400" cy="673100"/>
          </a:xfrm>
        </p:spPr>
        <p:txBody>
          <a:bodyPr>
            <a:normAutofit/>
          </a:bodyPr>
          <a:lstStyle/>
          <a:p>
            <a:pPr lvl="0"/>
            <a:r>
              <a:rPr lang="en-US" sz="2800" b="1" dirty="0" smtClean="0"/>
              <a:t>Introduction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800099" y="1384300"/>
            <a:ext cx="10596649" cy="4716780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Most farmers worldwide practice conventional farming in the sense that their production is based on synthetic chemical </a:t>
            </a:r>
            <a:r>
              <a:rPr lang="en-US" sz="2000" dirty="0" smtClean="0"/>
              <a:t>inputs. Indeed</a:t>
            </a:r>
            <a:r>
              <a:rPr lang="en-US" sz="2000" dirty="0"/>
              <a:t>, the chemical inputs increase productivity at the expenses </a:t>
            </a:r>
            <a:r>
              <a:rPr lang="en-US" sz="2000" dirty="0" smtClean="0"/>
              <a:t>of: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 smtClean="0"/>
              <a:t>Soil </a:t>
            </a:r>
            <a:r>
              <a:rPr lang="en-US" sz="1400" dirty="0"/>
              <a:t>quality (</a:t>
            </a:r>
            <a:r>
              <a:rPr lang="en-US" sz="1400" dirty="0" err="1"/>
              <a:t>Virto</a:t>
            </a:r>
            <a:r>
              <a:rPr lang="en-US" sz="1400" dirty="0"/>
              <a:t> et al, 2014; Cox, 2013; </a:t>
            </a:r>
            <a:r>
              <a:rPr lang="en-US" sz="1400" dirty="0" err="1"/>
              <a:t>Gorniero</a:t>
            </a:r>
            <a:r>
              <a:rPr lang="en-US" sz="1400" dirty="0"/>
              <a:t>, </a:t>
            </a:r>
            <a:r>
              <a:rPr lang="en-US" sz="1400" dirty="0" smtClean="0"/>
              <a:t>2013),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B</a:t>
            </a:r>
            <a:r>
              <a:rPr lang="en-US" sz="1400" dirty="0" smtClean="0"/>
              <a:t>iodiversity </a:t>
            </a:r>
            <a:r>
              <a:rPr lang="en-US" sz="1400" dirty="0"/>
              <a:t>(Takeshi-Aida, 2016; </a:t>
            </a:r>
            <a:r>
              <a:rPr lang="en-US" sz="1400" dirty="0" err="1"/>
              <a:t>Shakhramanyan</a:t>
            </a:r>
            <a:r>
              <a:rPr lang="en-US" sz="1400" dirty="0"/>
              <a:t> et al., </a:t>
            </a:r>
            <a:r>
              <a:rPr lang="en-US" sz="1400" dirty="0" smtClean="0"/>
              <a:t>2013), </a:t>
            </a:r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H</a:t>
            </a:r>
            <a:r>
              <a:rPr lang="en-US" sz="1400" dirty="0" smtClean="0"/>
              <a:t>uman </a:t>
            </a:r>
            <a:r>
              <a:rPr lang="en-US" sz="1400" dirty="0"/>
              <a:t>health (Sparling et al., 2017), and </a:t>
            </a:r>
            <a:endParaRPr lang="en-US" sz="1400" dirty="0" smtClean="0"/>
          </a:p>
          <a:p>
            <a:pPr lvl="1" algn="just">
              <a:lnSpc>
                <a:spcPct val="150000"/>
              </a:lnSpc>
              <a:buFont typeface="Wingdings" panose="05000000000000000000" pitchFamily="2" charset="2"/>
              <a:buChar char="§"/>
            </a:pPr>
            <a:r>
              <a:rPr lang="en-US" sz="1400" dirty="0"/>
              <a:t>S</a:t>
            </a:r>
            <a:r>
              <a:rPr lang="en-US" sz="1400" dirty="0" smtClean="0"/>
              <a:t>ocial </a:t>
            </a:r>
            <a:r>
              <a:rPr lang="en-US" sz="1400" dirty="0"/>
              <a:t>equity (FAO, 2013</a:t>
            </a:r>
            <a:r>
              <a:rPr lang="en-US" sz="1400" dirty="0" smtClean="0"/>
              <a:t>).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Instances in Mexico are plenty:</a:t>
            </a:r>
          </a:p>
          <a:p>
            <a:pPr lvl="1" algn="just">
              <a:lnSpc>
                <a:spcPct val="150000"/>
              </a:lnSpc>
            </a:pPr>
            <a:r>
              <a:rPr lang="en-US" sz="1400" dirty="0"/>
              <a:t>Chiapas: particles of organochlorine pesticides have been detected in pygmy owls (</a:t>
            </a:r>
            <a:r>
              <a:rPr lang="en-US" sz="1400" dirty="0" err="1"/>
              <a:t>Arrona</a:t>
            </a:r>
            <a:r>
              <a:rPr lang="en-US" sz="1400" dirty="0"/>
              <a:t>-Rivera et al., 2016). </a:t>
            </a:r>
          </a:p>
          <a:p>
            <a:pPr lvl="1" algn="just">
              <a:lnSpc>
                <a:spcPct val="150000"/>
              </a:lnSpc>
            </a:pPr>
            <a:r>
              <a:rPr lang="en-US" sz="1400" dirty="0"/>
              <a:t>Mexico City have found presence of organochlorine pesticide residues in bottled drinking water (Diaz et al., 2009</a:t>
            </a:r>
            <a:r>
              <a:rPr lang="en-US" sz="1400" dirty="0" smtClean="0"/>
              <a:t>)</a:t>
            </a:r>
            <a:endParaRPr lang="en-US" sz="1400" dirty="0"/>
          </a:p>
          <a:p>
            <a:pPr lvl="1" algn="just">
              <a:lnSpc>
                <a:spcPct val="150000"/>
              </a:lnSpc>
            </a:pPr>
            <a:r>
              <a:rPr lang="en-US" sz="1400" dirty="0"/>
              <a:t>Sinaloa, contaminated fish by pesticides, that </a:t>
            </a:r>
            <a:r>
              <a:rPr lang="en-US" sz="1400" dirty="0" smtClean="0"/>
              <a:t>puts </a:t>
            </a:r>
            <a:r>
              <a:rPr lang="en-US" sz="1400" dirty="0"/>
              <a:t>in risk the people who consume them (Granados-Galvan, 2015).        </a:t>
            </a:r>
            <a:endParaRPr lang="es-MX" sz="1400" dirty="0"/>
          </a:p>
        </p:txBody>
      </p:sp>
    </p:spTree>
    <p:extLst>
      <p:ext uri="{BB962C8B-B14F-4D97-AF65-F5344CB8AC3E}">
        <p14:creationId xmlns:p14="http://schemas.microsoft.com/office/powerpoint/2010/main" val="5977094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978824" y="794788"/>
            <a:ext cx="10058400" cy="4346171"/>
          </a:xfrm>
        </p:spPr>
        <p:txBody>
          <a:bodyPr>
            <a:no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000" dirty="0"/>
              <a:t>Collaborative arrangements </a:t>
            </a:r>
            <a:r>
              <a:rPr lang="en-US" sz="2000" dirty="0" smtClean="0"/>
              <a:t>(named here as: </a:t>
            </a:r>
            <a:r>
              <a:rPr lang="en-US" sz="2000" dirty="0" smtClean="0"/>
              <a:t>Sharing Economy or “</a:t>
            </a:r>
            <a:r>
              <a:rPr lang="en-US" sz="2000" dirty="0" err="1" smtClean="0"/>
              <a:t>Economia</a:t>
            </a:r>
            <a:r>
              <a:rPr lang="en-US" sz="2000" dirty="0" smtClean="0"/>
              <a:t> </a:t>
            </a:r>
            <a:r>
              <a:rPr lang="en-US" sz="2000" dirty="0" err="1" smtClean="0"/>
              <a:t>Solidaria</a:t>
            </a:r>
            <a:r>
              <a:rPr lang="en-US" sz="2000" dirty="0" smtClean="0"/>
              <a:t>” in Spanish) </a:t>
            </a:r>
            <a:r>
              <a:rPr lang="en-US" sz="2000" dirty="0" smtClean="0"/>
              <a:t>have </a:t>
            </a:r>
            <a:r>
              <a:rPr lang="en-US" sz="2000" dirty="0"/>
              <a:t>been documented to decrease negative externalities from conventional farming practices</a:t>
            </a:r>
            <a:r>
              <a:rPr lang="en-US" sz="2000" dirty="0" smtClean="0"/>
              <a:t>. </a:t>
            </a:r>
          </a:p>
          <a:p>
            <a:pPr lvl="2" algn="just">
              <a:lnSpc>
                <a:spcPct val="150000"/>
              </a:lnSpc>
            </a:pPr>
            <a:r>
              <a:rPr lang="en-US" sz="1600" dirty="0" smtClean="0"/>
              <a:t>An </a:t>
            </a:r>
            <a:r>
              <a:rPr lang="en-US" sz="1600" dirty="0"/>
              <a:t>instance, the role of government policies in influencing maize diversity in Chiapas, Mexico (</a:t>
            </a:r>
            <a:r>
              <a:rPr lang="en-US" sz="1600" dirty="0" err="1"/>
              <a:t>Keleman</a:t>
            </a:r>
            <a:r>
              <a:rPr lang="en-US" sz="1600" dirty="0"/>
              <a:t> et al., 2008), </a:t>
            </a:r>
            <a:endParaRPr lang="en-US" sz="1600" dirty="0" smtClean="0"/>
          </a:p>
          <a:p>
            <a:pPr lvl="2" algn="just">
              <a:lnSpc>
                <a:spcPct val="150000"/>
              </a:lnSpc>
            </a:pPr>
            <a:r>
              <a:rPr lang="en-US" sz="1600" dirty="0"/>
              <a:t>F</a:t>
            </a:r>
            <a:r>
              <a:rPr lang="en-US" sz="1600" dirty="0" smtClean="0"/>
              <a:t>armers</a:t>
            </a:r>
            <a:r>
              <a:rPr lang="en-US" sz="1600" dirty="0"/>
              <a:t>’ social arrangements </a:t>
            </a:r>
            <a:r>
              <a:rPr lang="en-US" sz="1600" dirty="0" smtClean="0"/>
              <a:t>in </a:t>
            </a:r>
            <a:r>
              <a:rPr lang="en-US" sz="1600" dirty="0"/>
              <a:t>Oaxaca, Mexico where farmers’ collective action play an important role in local seed supply (</a:t>
            </a:r>
            <a:r>
              <a:rPr lang="en-US" sz="1600" dirty="0" err="1"/>
              <a:t>Badstue</a:t>
            </a:r>
            <a:r>
              <a:rPr lang="en-US" sz="1600" dirty="0"/>
              <a:t> et al., 2009).  </a:t>
            </a:r>
            <a:endParaRPr lang="en-US" sz="1600" dirty="0" smtClean="0"/>
          </a:p>
          <a:p>
            <a:pPr lvl="1" algn="just">
              <a:lnSpc>
                <a:spcPct val="150000"/>
              </a:lnSpc>
            </a:pPr>
            <a:endParaRPr lang="es-MX" dirty="0"/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000" dirty="0">
                <a:solidFill>
                  <a:srgbClr val="FF0000"/>
                </a:solidFill>
              </a:rPr>
              <a:t>Organic agriculture</a:t>
            </a:r>
            <a:r>
              <a:rPr lang="en-US" sz="2000" dirty="0"/>
              <a:t>, as a case of collaborative </a:t>
            </a:r>
            <a:r>
              <a:rPr lang="en-US" sz="2000" dirty="0" smtClean="0"/>
              <a:t>arrangement (sharing economy: </a:t>
            </a:r>
            <a:r>
              <a:rPr lang="en-US" sz="2000" dirty="0" err="1" smtClean="0"/>
              <a:t>economía</a:t>
            </a:r>
            <a:r>
              <a:rPr lang="en-US" sz="2000" dirty="0" smtClean="0"/>
              <a:t> </a:t>
            </a:r>
            <a:r>
              <a:rPr lang="en-US" sz="2000" dirty="0" err="1" smtClean="0"/>
              <a:t>solidaria</a:t>
            </a:r>
            <a:r>
              <a:rPr lang="en-US" sz="2000" dirty="0" smtClean="0"/>
              <a:t>: </a:t>
            </a:r>
            <a:r>
              <a:rPr lang="en-US" sz="2000" dirty="0" smtClean="0">
                <a:solidFill>
                  <a:srgbClr val="FF0000"/>
                </a:solidFill>
              </a:rPr>
              <a:t>ES</a:t>
            </a:r>
            <a:r>
              <a:rPr lang="en-US" sz="2000" dirty="0" smtClean="0"/>
              <a:t>), </a:t>
            </a:r>
            <a:r>
              <a:rPr lang="en-US" sz="2000" dirty="0"/>
              <a:t>offers a number of societal benefits including the protecting nature, maintaining biodiversity, improving scenery, and supporting communities</a:t>
            </a:r>
            <a:endParaRPr lang="es-MX" sz="2000" dirty="0"/>
          </a:p>
        </p:txBody>
      </p:sp>
    </p:spTree>
    <p:extLst>
      <p:ext uri="{BB962C8B-B14F-4D97-AF65-F5344CB8AC3E}">
        <p14:creationId xmlns:p14="http://schemas.microsoft.com/office/powerpoint/2010/main" val="20931633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79500" y="845820"/>
            <a:ext cx="10058400" cy="5046980"/>
          </a:xfrm>
        </p:spPr>
        <p:txBody>
          <a:bodyPr>
            <a:normAutofit lnSpcReduction="10000"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In a broader perspective the authors who have studied organic farming practices through the discrete choice experiments (DCE) have focused: </a:t>
            </a:r>
            <a:endParaRPr lang="en-US" sz="2400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n-US" sz="2400" dirty="0" smtClean="0"/>
              <a:t>Pesticides free: </a:t>
            </a:r>
          </a:p>
          <a:p>
            <a:pPr marL="274320" lvl="1" indent="0" algn="just">
              <a:lnSpc>
                <a:spcPct val="150000"/>
              </a:lnSpc>
              <a:buNone/>
            </a:pPr>
            <a:r>
              <a:rPr lang="da-DK" dirty="0"/>
              <a:t>Aslam, (2017); </a:t>
            </a:r>
            <a:r>
              <a:rPr lang="da-DK" dirty="0" smtClean="0"/>
              <a:t>Chèze </a:t>
            </a:r>
            <a:r>
              <a:rPr lang="da-DK" dirty="0"/>
              <a:t>and Martinet., (2017); </a:t>
            </a:r>
            <a:r>
              <a:rPr lang="da-DK" dirty="0" smtClean="0"/>
              <a:t>Christensen </a:t>
            </a:r>
            <a:r>
              <a:rPr lang="da-DK" dirty="0"/>
              <a:t>et al</a:t>
            </a:r>
            <a:r>
              <a:rPr lang="da-DK" dirty="0" smtClean="0"/>
              <a:t>., (</a:t>
            </a:r>
            <a:r>
              <a:rPr lang="da-DK" dirty="0"/>
              <a:t>2011); </a:t>
            </a:r>
            <a:r>
              <a:rPr lang="da-DK" dirty="0" smtClean="0"/>
              <a:t>Espinosa-Goded </a:t>
            </a:r>
            <a:r>
              <a:rPr lang="da-DK" dirty="0"/>
              <a:t>et al., (2010); </a:t>
            </a:r>
            <a:r>
              <a:rPr lang="da-DK" dirty="0" smtClean="0"/>
              <a:t>Ruto </a:t>
            </a:r>
            <a:r>
              <a:rPr lang="da-DK" dirty="0"/>
              <a:t>and Garrod, (2009); </a:t>
            </a:r>
            <a:r>
              <a:rPr lang="da-DK" dirty="0" smtClean="0"/>
              <a:t>Birol </a:t>
            </a:r>
            <a:r>
              <a:rPr lang="da-DK" dirty="0"/>
              <a:t>et al., </a:t>
            </a:r>
            <a:r>
              <a:rPr lang="da-DK" dirty="0" smtClean="0"/>
              <a:t>2009</a:t>
            </a:r>
            <a:endParaRPr lang="en-US" sz="1800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en-US" sz="2400" dirty="0" smtClean="0"/>
              <a:t>Cover </a:t>
            </a:r>
            <a:r>
              <a:rPr lang="en-US" sz="2400" dirty="0"/>
              <a:t>crops </a:t>
            </a:r>
            <a:endParaRPr lang="en-US" sz="2400" dirty="0" smtClean="0"/>
          </a:p>
          <a:p>
            <a:pPr marL="514350" indent="-514350" algn="just">
              <a:lnSpc>
                <a:spcPct val="150000"/>
              </a:lnSpc>
              <a:buFont typeface="+mj-lt"/>
              <a:buAutoNum type="romanUcPeriod"/>
            </a:pPr>
            <a:r>
              <a:rPr lang="fr-FR" sz="2400" dirty="0" smtClean="0"/>
              <a:t>Buffer zones</a:t>
            </a:r>
            <a:endParaRPr lang="es-MX" sz="2400" dirty="0"/>
          </a:p>
          <a:p>
            <a:pPr marL="0" indent="0">
              <a:buNone/>
            </a:pPr>
            <a:r>
              <a:rPr lang="es-MX" sz="2400" dirty="0" err="1" smtClean="0">
                <a:solidFill>
                  <a:srgbClr val="FF0000"/>
                </a:solidFill>
              </a:rPr>
              <a:t>But</a:t>
            </a:r>
            <a:r>
              <a:rPr lang="es-MX" sz="2400" dirty="0" smtClean="0">
                <a:solidFill>
                  <a:srgbClr val="FF0000"/>
                </a:solidFill>
              </a:rPr>
              <a:t>, </a:t>
            </a:r>
            <a:r>
              <a:rPr lang="es-MX" sz="2400" dirty="0" err="1" smtClean="0">
                <a:solidFill>
                  <a:srgbClr val="FF0000"/>
                </a:solidFill>
              </a:rPr>
              <a:t>what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about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the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main</a:t>
            </a:r>
            <a:r>
              <a:rPr lang="es-MX" sz="2400" dirty="0" smtClean="0">
                <a:solidFill>
                  <a:srgbClr val="FF0000"/>
                </a:solidFill>
              </a:rPr>
              <a:t> drivers </a:t>
            </a:r>
            <a:r>
              <a:rPr lang="es-MX" sz="2400" dirty="0" err="1" smtClean="0">
                <a:solidFill>
                  <a:srgbClr val="FF0000"/>
                </a:solidFill>
              </a:rPr>
              <a:t>or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motivations</a:t>
            </a:r>
            <a:r>
              <a:rPr lang="es-MX" sz="2400" dirty="0" smtClean="0">
                <a:solidFill>
                  <a:srgbClr val="FF0000"/>
                </a:solidFill>
              </a:rPr>
              <a:t> to </a:t>
            </a:r>
            <a:r>
              <a:rPr lang="es-MX" sz="2400" dirty="0" err="1" smtClean="0">
                <a:solidFill>
                  <a:srgbClr val="FF0000"/>
                </a:solidFill>
              </a:rPr>
              <a:t>adopt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such</a:t>
            </a:r>
            <a:r>
              <a:rPr lang="es-MX" sz="2400" dirty="0" smtClean="0">
                <a:solidFill>
                  <a:srgbClr val="FF0000"/>
                </a:solidFill>
              </a:rPr>
              <a:t> </a:t>
            </a:r>
            <a:r>
              <a:rPr lang="es-MX" sz="2400" dirty="0" err="1" smtClean="0">
                <a:solidFill>
                  <a:srgbClr val="FF0000"/>
                </a:solidFill>
              </a:rPr>
              <a:t>practices</a:t>
            </a:r>
            <a:r>
              <a:rPr lang="es-MX" sz="2400" dirty="0" smtClean="0">
                <a:solidFill>
                  <a:srgbClr val="FF0000"/>
                </a:solidFill>
              </a:rPr>
              <a:t>?</a:t>
            </a:r>
            <a:endParaRPr lang="es-MX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20470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609600"/>
            <a:ext cx="10058400" cy="825500"/>
          </a:xfrm>
        </p:spPr>
        <p:txBody>
          <a:bodyPr>
            <a:normAutofit/>
          </a:bodyPr>
          <a:lstStyle/>
          <a:p>
            <a:r>
              <a:rPr lang="en-US" sz="2800" b="1" dirty="0"/>
              <a:t>Related Literature</a:t>
            </a:r>
            <a:r>
              <a:rPr lang="en-US" sz="2800" b="1" dirty="0" smtClean="0"/>
              <a:t>: Collaborative arrangements</a:t>
            </a:r>
            <a:endParaRPr lang="es-MX" sz="2800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66800" y="1435100"/>
            <a:ext cx="10058400" cy="393192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Partnerships arrangements and collaboration among farmers has been studied in </a:t>
            </a:r>
            <a:r>
              <a:rPr lang="en-US" sz="2400" dirty="0" err="1"/>
              <a:t>agriecological</a:t>
            </a:r>
            <a:r>
              <a:rPr lang="en-US" sz="2400" dirty="0"/>
              <a:t> </a:t>
            </a:r>
            <a:r>
              <a:rPr lang="en-US" sz="2400" dirty="0" smtClean="0"/>
              <a:t>economy:</a:t>
            </a:r>
          </a:p>
          <a:p>
            <a:pPr marL="0" indent="0" algn="r">
              <a:lnSpc>
                <a:spcPct val="150000"/>
              </a:lnSpc>
              <a:buNone/>
            </a:pPr>
            <a:r>
              <a:rPr lang="en-US" dirty="0" smtClean="0"/>
              <a:t>Collaboration </a:t>
            </a:r>
            <a:r>
              <a:rPr lang="en-US" dirty="0"/>
              <a:t>may involve one or several activities at the farm such as cultivation, planting, fertilizer application, pesticide application and harvest but also the role of social norms</a:t>
            </a:r>
            <a:r>
              <a:rPr lang="en-US" dirty="0" smtClean="0"/>
              <a:t>.</a:t>
            </a:r>
          </a:p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O</a:t>
            </a:r>
            <a:r>
              <a:rPr lang="en-US" sz="2400" dirty="0" smtClean="0"/>
              <a:t>ne </a:t>
            </a:r>
            <a:r>
              <a:rPr lang="en-US" sz="2400" dirty="0"/>
              <a:t>of the probably most important potential gains from collaboration is reduced cost of </a:t>
            </a:r>
            <a:r>
              <a:rPr lang="en-US" sz="2400" dirty="0" smtClean="0"/>
              <a:t>capital and risks.  </a:t>
            </a:r>
            <a:endParaRPr lang="es-MX" sz="2400" dirty="0"/>
          </a:p>
          <a:p>
            <a:pPr marL="0" indent="0" algn="just">
              <a:lnSpc>
                <a:spcPct val="150000"/>
              </a:lnSpc>
              <a:buNone/>
            </a:pPr>
            <a:endParaRPr lang="en-US" sz="2400" dirty="0" smtClean="0"/>
          </a:p>
          <a:p>
            <a:endParaRPr lang="es-MX" dirty="0"/>
          </a:p>
        </p:txBody>
      </p:sp>
    </p:spTree>
    <p:extLst>
      <p:ext uri="{BB962C8B-B14F-4D97-AF65-F5344CB8AC3E}">
        <p14:creationId xmlns:p14="http://schemas.microsoft.com/office/powerpoint/2010/main" val="23095109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1016000" y="744220"/>
            <a:ext cx="10058400" cy="5110480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n-US" sz="2400" dirty="0"/>
              <a:t>For the case of empirical evidence, particularly the </a:t>
            </a:r>
            <a:r>
              <a:rPr lang="en-US" sz="2400" dirty="0" smtClean="0"/>
              <a:t>DCE; </a:t>
            </a:r>
            <a:r>
              <a:rPr lang="en-US" sz="2400" dirty="0"/>
              <a:t>most of the </a:t>
            </a:r>
            <a:r>
              <a:rPr lang="en-US" sz="2400" dirty="0" smtClean="0"/>
              <a:t>literature </a:t>
            </a:r>
            <a:r>
              <a:rPr lang="en-US" sz="2400" dirty="0"/>
              <a:t>focuses on the possible economic advantages for their </a:t>
            </a:r>
            <a:r>
              <a:rPr lang="en-US" sz="2400" dirty="0" smtClean="0"/>
              <a:t>members: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/>
              <a:t>Andersson</a:t>
            </a:r>
            <a:r>
              <a:rPr lang="en-US" sz="2400" dirty="0" smtClean="0"/>
              <a:t> </a:t>
            </a:r>
            <a:r>
              <a:rPr lang="en-US" sz="2400" dirty="0"/>
              <a:t>et al., </a:t>
            </a:r>
            <a:r>
              <a:rPr lang="en-US" sz="2400" dirty="0" smtClean="0"/>
              <a:t>(2005);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/>
              <a:t>Artz</a:t>
            </a:r>
            <a:r>
              <a:rPr lang="en-US" sz="2400" dirty="0" smtClean="0"/>
              <a:t> </a:t>
            </a:r>
            <a:r>
              <a:rPr lang="en-US" sz="2400" dirty="0"/>
              <a:t>et al., </a:t>
            </a:r>
            <a:r>
              <a:rPr lang="en-US" sz="2400" dirty="0" smtClean="0"/>
              <a:t>(2010);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/>
              <a:t>Aurbacher</a:t>
            </a:r>
            <a:r>
              <a:rPr lang="en-US" sz="2400" dirty="0" smtClean="0"/>
              <a:t> </a:t>
            </a:r>
            <a:r>
              <a:rPr lang="en-US" sz="2400" dirty="0"/>
              <a:t>et al., </a:t>
            </a:r>
            <a:r>
              <a:rPr lang="en-US" sz="2400" dirty="0" smtClean="0"/>
              <a:t>(2011),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/>
              <a:t>Asai</a:t>
            </a:r>
            <a:r>
              <a:rPr lang="en-US" sz="2400" dirty="0" smtClean="0"/>
              <a:t> </a:t>
            </a:r>
            <a:r>
              <a:rPr lang="en-US" sz="2400" dirty="0"/>
              <a:t>and </a:t>
            </a:r>
            <a:r>
              <a:rPr lang="en-US" sz="2400" dirty="0" smtClean="0"/>
              <a:t>Langer (2014), </a:t>
            </a:r>
          </a:p>
          <a:p>
            <a:pPr marL="457200" indent="-457200" algn="just">
              <a:lnSpc>
                <a:spcPct val="150000"/>
              </a:lnSpc>
              <a:buFont typeface="+mj-lt"/>
              <a:buAutoNum type="arabicParenR"/>
            </a:pPr>
            <a:r>
              <a:rPr lang="en-US" sz="2400" dirty="0" err="1" smtClean="0"/>
              <a:t>Feil</a:t>
            </a:r>
            <a:r>
              <a:rPr lang="en-US" sz="2400" dirty="0" smtClean="0"/>
              <a:t> </a:t>
            </a:r>
            <a:r>
              <a:rPr lang="en-US" sz="2400" dirty="0"/>
              <a:t>et al</a:t>
            </a:r>
            <a:r>
              <a:rPr lang="en-US" sz="2400" dirty="0" smtClean="0"/>
              <a:t>., (2015</a:t>
            </a:r>
            <a:r>
              <a:rPr lang="en-US" sz="2400" dirty="0"/>
              <a:t>). </a:t>
            </a:r>
            <a:endParaRPr lang="es-MX" sz="2400" dirty="0"/>
          </a:p>
        </p:txBody>
      </p:sp>
    </p:spTree>
    <p:extLst>
      <p:ext uri="{BB962C8B-B14F-4D97-AF65-F5344CB8AC3E}">
        <p14:creationId xmlns:p14="http://schemas.microsoft.com/office/powerpoint/2010/main" val="38358026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066800" y="718820"/>
            <a:ext cx="10058400" cy="444500"/>
          </a:xfrm>
        </p:spPr>
        <p:txBody>
          <a:bodyPr>
            <a:noAutofit/>
          </a:bodyPr>
          <a:lstStyle/>
          <a:p>
            <a:r>
              <a:rPr lang="en-US" sz="2800" b="1" dirty="0" smtClean="0"/>
              <a:t>Empirical Approach</a:t>
            </a:r>
            <a:endParaRPr lang="es-MX" sz="28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1066800" y="1442720"/>
                <a:ext cx="10058400" cy="4132580"/>
              </a:xfrm>
            </p:spPr>
            <p:txBody>
              <a:bodyPr>
                <a:normAutofit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/>
                  <a:t>Random utility (RU) models are </a:t>
                </a:r>
                <a:r>
                  <a:rPr lang="en-US" sz="2400" dirty="0" smtClean="0"/>
                  <a:t>methods </a:t>
                </a:r>
                <a:r>
                  <a:rPr lang="en-US" sz="2400" dirty="0"/>
                  <a:t>for describing discrete choice behavior. </a:t>
                </a:r>
                <a:r>
                  <a:rPr lang="en-US" sz="2400" dirty="0" smtClean="0"/>
                  <a:t>Accordingly, </a:t>
                </a:r>
                <a:r>
                  <a:rPr lang="en-US" sz="2400" dirty="0"/>
                  <a:t>it is possible to determine a utility function</a:t>
                </a:r>
                <a:r>
                  <a:rPr lang="en-US" sz="2400" dirty="0" smtClean="0"/>
                  <a:t>.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s-MX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𝑈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s-MX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𝑉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𝑖𝑗</m:t>
                          </m:r>
                        </m:sub>
                      </m:sSub>
                      <m:r>
                        <a:rPr lang="en-US" sz="2400" i="1">
                          <a:latin typeface="Cambria Math" panose="02040503050406030204" pitchFamily="18" charset="0"/>
                        </a:rPr>
                        <m:t>+</m:t>
                      </m:r>
                      <m:sSub>
                        <m:sSubPr>
                          <m:ctrlPr>
                            <a:rPr lang="es-MX" sz="2400" i="1"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𝜀</m:t>
                          </m:r>
                        </m:e>
                        <m:sub>
                          <m:r>
                            <a:rPr lang="en-US" sz="2400" i="1">
                              <a:latin typeface="Cambria Math" panose="02040503050406030204" pitchFamily="18" charset="0"/>
                            </a:rPr>
                            <m:t>𝑛𝑗</m:t>
                          </m:r>
                        </m:sub>
                      </m:sSub>
                    </m:oMath>
                  </m:oMathPara>
                </a14:m>
                <a:endParaRPr lang="es-MX" sz="2400" dirty="0"/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r>
                      <a:rPr lang="en-US" sz="2400" i="1">
                        <a:latin typeface="Cambria Math" panose="02040503050406030204" pitchFamily="18" charset="0"/>
                      </a:rPr>
                      <m:t>=</m:t>
                    </m:r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′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𝑋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𝑛𝑗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+</m:t>
                    </m:r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𝜀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𝑛𝑗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, ∀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=1,2, ….. ,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𝐽</m:t>
                    </m:r>
                  </m:oMath>
                </a14:m>
                <a:r>
                  <a:rPr lang="en-US" sz="2400" dirty="0"/>
                  <a:t>        (1</a:t>
                </a:r>
                <a:r>
                  <a:rPr lang="en-US" sz="2400" dirty="0" smtClean="0"/>
                  <a:t>)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400" dirty="0" smtClean="0"/>
                  <a:t>where, </a:t>
                </a:r>
                <a:r>
                  <a:rPr lang="en-US" sz="2400" dirty="0"/>
                  <a:t>the individual chooses </a:t>
                </a:r>
                <a:r>
                  <a:rPr lang="en-US" sz="2400" dirty="0" smtClean="0"/>
                  <a:t>the alternative </a:t>
                </a:r>
                <a:r>
                  <a:rPr lang="en-US" sz="2400" dirty="0"/>
                  <a:t>in a choice situation which gives his maximum utility, i.e.,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𝑛𝑗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  &gt; </m:t>
                        </m:r>
                      </m:sub>
                    </m:sSub>
                    <m:sSub>
                      <m:sSubPr>
                        <m:ctrlPr>
                          <a:rPr lang="es-MX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𝑈</m:t>
                        </m:r>
                      </m:e>
                      <m:sub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𝑛𝑖</m:t>
                        </m:r>
                        <m:r>
                          <a:rPr lang="en-US" sz="2400" i="1">
                            <a:latin typeface="Cambria Math" panose="02040503050406030204" pitchFamily="18" charset="0"/>
                          </a:rPr>
                          <m:t>,  </m:t>
                        </m:r>
                      </m:sub>
                    </m:sSub>
                    <m:r>
                      <a:rPr lang="en-US" sz="2400" i="1">
                        <a:latin typeface="Cambria Math" panose="02040503050406030204" pitchFamily="18" charset="0"/>
                      </a:rPr>
                      <m:t>∀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𝑗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≠</m:t>
                    </m:r>
                    <m:r>
                      <a:rPr lang="en-US" sz="2400" i="1">
                        <a:latin typeface="Cambria Math" panose="02040503050406030204" pitchFamily="18" charset="0"/>
                      </a:rPr>
                      <m:t>𝑖</m:t>
                    </m:r>
                  </m:oMath>
                </a14:m>
                <a:r>
                  <a:rPr lang="en-US" sz="2400" dirty="0"/>
                  <a:t> (Train, 2003). </a:t>
                </a:r>
                <a:endParaRPr lang="es-MX" sz="24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066800" y="1442720"/>
                <a:ext cx="10058400" cy="4132580"/>
              </a:xfrm>
              <a:blipFill rotWithShape="1">
                <a:blip r:embed="rId2"/>
                <a:stretch>
                  <a:fillRect l="-909" r="-909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9812167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Marcador de contenido 2"/>
              <p:cNvSpPr>
                <a:spLocks noGrp="1"/>
              </p:cNvSpPr>
              <p:nvPr>
                <p:ph idx="1"/>
              </p:nvPr>
            </p:nvSpPr>
            <p:spPr>
              <a:xfrm>
                <a:off x="584200" y="718820"/>
                <a:ext cx="10960100" cy="5427980"/>
              </a:xfrm>
            </p:spPr>
            <p:txBody>
              <a:bodyPr>
                <a:normAutofit fontScale="92500" lnSpcReduction="10000"/>
              </a:bodyPr>
              <a:lstStyle/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600" dirty="0"/>
                  <a:t>An extension on this type of utility models </a:t>
                </a:r>
                <a:r>
                  <a:rPr lang="en-US" sz="2600" dirty="0" smtClean="0"/>
                  <a:t>to </a:t>
                </a:r>
                <a:r>
                  <a:rPr lang="en-US" sz="2600" dirty="0"/>
                  <a:t>analyze </a:t>
                </a:r>
                <a:r>
                  <a:rPr lang="en-US" sz="2600" dirty="0" smtClean="0"/>
                  <a:t>DCE </a:t>
                </a:r>
                <a:r>
                  <a:rPr lang="en-US" sz="2600" dirty="0"/>
                  <a:t>are conditional logit, random parameter logit and latent class logit model</a:t>
                </a:r>
                <a:r>
                  <a:rPr lang="en-US" sz="2600" dirty="0" smtClean="0"/>
                  <a:t>.</a:t>
                </a:r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600" dirty="0"/>
                  <a:t>The </a:t>
                </a:r>
                <a:r>
                  <a:rPr lang="en-US" sz="2600" dirty="0" smtClean="0"/>
                  <a:t>CL </a:t>
                </a:r>
                <a:r>
                  <a:rPr lang="en-US" sz="2600" dirty="0"/>
                  <a:t>choice probability that individual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600" dirty="0"/>
                  <a:t> chooses alternative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600" dirty="0" smtClean="0"/>
                  <a:t>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𝑛𝑗</m:t>
                        </m:r>
                      </m:sub>
                    </m:sSub>
                    <m:r>
                      <a:rPr lang="en-US" sz="2600" i="1"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s-MX" sz="2600" i="1">
                            <a:latin typeface="Cambria Math"/>
                          </a:rPr>
                        </m:ctrlPr>
                      </m:fPr>
                      <m:num>
                        <m:r>
                          <m:rPr>
                            <m:sty m:val="p"/>
                          </m:rPr>
                          <a:rPr lang="en-US" sz="2600">
                            <a:latin typeface="Cambria Math" panose="02040503050406030204" pitchFamily="18" charset="0"/>
                          </a:rPr>
                          <m:t>exp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(</m:t>
                        </m:r>
                        <m:sSub>
                          <m:sSubPr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sSubPr>
                          <m:e>
                            <m:sSup>
                              <m:sSup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pPr>
                              <m:e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𝛽</m:t>
                                </m:r>
                              </m:e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′</m:t>
                                </m:r>
                              </m:sup>
                            </m:s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𝑋</m:t>
                            </m:r>
                          </m:e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𝑛𝑗</m:t>
                            </m:r>
                          </m:sub>
                        </m:s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)</m:t>
                        </m:r>
                      </m:num>
                      <m:den>
                        <m:nary>
                          <m:naryPr>
                            <m:chr m:val="∑"/>
                            <m:limLoc m:val="subSup"/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naryPr>
                          <m: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𝑖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=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b>
                          <m:sup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𝐽</m:t>
                            </m:r>
                          </m:sup>
                          <m:e>
                            <m:r>
                              <m:rPr>
                                <m:sty m:val="p"/>
                              </m:rPr>
                              <a:rPr lang="en-US" sz="2600">
                                <a:latin typeface="Cambria Math" panose="02040503050406030204" pitchFamily="18" charset="0"/>
                              </a:rPr>
                              <m:t>exp</m:t>
                            </m:r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(</m:t>
                            </m:r>
                            <m:sSub>
                              <m:sSub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sSubPr>
                              <m:e>
                                <m:sSup>
                                  <m:sSupPr>
                                    <m:ctrlPr>
                                      <a:rPr lang="es-MX" sz="2600" i="1">
                                        <a:latin typeface="Cambria Math"/>
                                      </a:rPr>
                                    </m:ctrlPr>
                                  </m:sSupPr>
                                  <m:e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𝛽</m:t>
                                    </m:r>
                                  </m:e>
                                  <m:sup>
                                    <m:r>
                                      <a:rPr lang="en-US" sz="2600" i="1">
                                        <a:latin typeface="Cambria Math" panose="02040503050406030204" pitchFamily="18" charset="0"/>
                                      </a:rPr>
                                      <m:t>′</m:t>
                                    </m:r>
                                  </m:sup>
                                </m:s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𝑋</m:t>
                                </m:r>
                              </m:e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𝑛𝑖</m:t>
                                </m:r>
                              </m:sub>
                            </m:sSub>
                            <m:r>
                              <a:rPr lang="en-US" sz="2600" i="1">
                                <a:latin typeface="Cambria Math" panose="02040503050406030204" pitchFamily="18" charset="0"/>
                              </a:rPr>
                              <m:t>)</m:t>
                            </m:r>
                          </m:e>
                        </m:nary>
                      </m:den>
                    </m:f>
                  </m:oMath>
                </a14:m>
                <a:r>
                  <a:rPr lang="en-US" sz="2600" dirty="0"/>
                  <a:t>          (2</a:t>
                </a:r>
                <a:r>
                  <a:rPr lang="en-US" sz="2600" dirty="0" smtClean="0"/>
                  <a:t>)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:endParaRPr lang="es-MX" sz="8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r>
                  <a:rPr lang="en-US" sz="2600" dirty="0"/>
                  <a:t>The random parameter logit choice probability that individual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𝑛</m:t>
                    </m:r>
                  </m:oMath>
                </a14:m>
                <a:r>
                  <a:rPr lang="en-US" sz="2600" dirty="0"/>
                  <a:t> chooses alternative </a:t>
                </a:r>
                <a14:m>
                  <m:oMath xmlns:m="http://schemas.openxmlformats.org/officeDocument/2006/math">
                    <m:r>
                      <a:rPr lang="en-US" sz="2600" i="1">
                        <a:latin typeface="Cambria Math" panose="02040503050406030204" pitchFamily="18" charset="0"/>
                      </a:rPr>
                      <m:t>𝑗</m:t>
                    </m:r>
                  </m:oMath>
                </a14:m>
                <a:r>
                  <a:rPr lang="en-US" sz="2600" dirty="0" smtClean="0"/>
                  <a:t>:</a:t>
                </a:r>
              </a:p>
              <a:p>
                <a:pPr marL="0" indent="0" algn="ctr">
                  <a:lnSpc>
                    <a:spcPct val="150000"/>
                  </a:lnSpc>
                  <a:buNone/>
                </a:pPr>
                <a14:m>
                  <m:oMath xmlns:m="http://schemas.openxmlformats.org/officeDocument/2006/math">
                    <m:sSub>
                      <m:sSubPr>
                        <m:ctrlPr>
                          <a:rPr lang="es-MX" sz="26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𝑛𝑗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=</m:t>
                        </m:r>
                      </m:sub>
                    </m:sSub>
                    <m:nary>
                      <m:naryPr>
                        <m:limLoc m:val="subSup"/>
                        <m:ctrlPr>
                          <a:rPr lang="es-MX" sz="2600" i="1">
                            <a:latin typeface="Cambria Math"/>
                          </a:rPr>
                        </m:ctrlPr>
                      </m:naryPr>
                      <m:sub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</m:sub>
                      <m:sup/>
                      <m:e>
                        <m:f>
                          <m:fPr>
                            <m:ctrlPr>
                              <a:rPr lang="es-MX" sz="2600" i="1">
                                <a:latin typeface="Cambria Math"/>
                              </a:rPr>
                            </m:ctrlPr>
                          </m:fPr>
                          <m:num>
                            <m:func>
                              <m:funcPr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funcPr>
                              <m:fName>
                                <m:r>
                                  <m:rPr>
                                    <m:sty m:val="p"/>
                                  </m:rPr>
                                  <a:rPr lang="en-US" sz="2600">
                                    <a:latin typeface="Cambria Math" panose="02040503050406030204" pitchFamily="18" charset="0"/>
                                  </a:rPr>
                                  <m:t>exp</m:t>
                                </m:r>
                              </m:fName>
                              <m:e>
                                <m:d>
                                  <m:dPr>
                                    <m:ctrlPr>
                                      <a:rPr lang="es-MX" sz="2600" i="1">
                                        <a:latin typeface="Cambria Math"/>
                                      </a:rPr>
                                    </m:ctrlPr>
                                  </m:dPr>
                                  <m:e>
                                    <m:sSub>
                                      <m:sSubPr>
                                        <m:ctrlPr>
                                          <a:rPr lang="es-MX" sz="2600" i="1">
                                            <a:latin typeface="Cambria Math"/>
                                          </a:rPr>
                                        </m:ctrlPr>
                                      </m:sSubPr>
                                      <m:e>
                                        <m:sSup>
                                          <m:sSupPr>
                                            <m:ctrlPr>
                                              <a:rPr lang="es-MX" sz="2600" i="1">
                                                <a:latin typeface="Cambria Math"/>
                                              </a:rPr>
                                            </m:ctrlPr>
                                          </m:sSupPr>
                                          <m:e>
                                            <m:r>
                                              <a:rPr lang="en-US" sz="2600" i="1">
                                                <a:latin typeface="Cambria Math" panose="02040503050406030204" pitchFamily="18" charset="0"/>
                                              </a:rPr>
                                              <m:t>𝛽</m:t>
                                            </m:r>
                                          </m:e>
                                          <m:sup>
                                            <m:r>
                                              <a:rPr lang="en-US" sz="2600" i="1">
                                                <a:latin typeface="Cambria Math" panose="02040503050406030204" pitchFamily="18" charset="0"/>
                                              </a:rPr>
                                              <m:t>′</m:t>
                                            </m:r>
                                          </m:sup>
                                        </m:sSup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𝑋</m:t>
                                        </m:r>
                                      </m:e>
                                      <m:sub>
                                        <m:r>
                                          <a:rPr lang="en-US" sz="2600" i="1">
                                            <a:latin typeface="Cambria Math" panose="02040503050406030204" pitchFamily="18" charset="0"/>
                                          </a:rPr>
                                          <m:t>𝑛𝑗</m:t>
                                        </m:r>
                                      </m:sub>
                                    </m:sSub>
                                  </m:e>
                                </m:d>
                              </m:e>
                            </m:func>
                          </m:num>
                          <m:den>
                            <m:nary>
                              <m:naryPr>
                                <m:chr m:val="∑"/>
                                <m:limLoc m:val="subSup"/>
                                <m:ctrlPr>
                                  <a:rPr lang="es-MX" sz="2600" i="1">
                                    <a:latin typeface="Cambria Math"/>
                                  </a:rPr>
                                </m:ctrlPr>
                              </m:naryPr>
                              <m:sub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𝑖</m:t>
                                </m:r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=1</m:t>
                                </m:r>
                              </m:sub>
                              <m:sup>
                                <m:r>
                                  <a:rPr lang="en-US" sz="2600" i="1">
                                    <a:latin typeface="Cambria Math" panose="02040503050406030204" pitchFamily="18" charset="0"/>
                                  </a:rPr>
                                  <m:t>𝐽</m:t>
                                </m:r>
                              </m:sup>
                              <m:e>
                                <m:func>
                                  <m:funcPr>
                                    <m:ctrlPr>
                                      <a:rPr lang="es-MX" sz="2600" i="1">
                                        <a:latin typeface="Cambria Math"/>
                                      </a:rPr>
                                    </m:ctrlPr>
                                  </m:funcPr>
                                  <m:fName>
                                    <m:r>
                                      <m:rPr>
                                        <m:sty m:val="p"/>
                                      </m:rPr>
                                      <a:rPr lang="en-US" sz="2600">
                                        <a:latin typeface="Cambria Math" panose="02040503050406030204" pitchFamily="18" charset="0"/>
                                      </a:rPr>
                                      <m:t>exp</m:t>
                                    </m:r>
                                  </m:fName>
                                  <m:e>
                                    <m:d>
                                      <m:dPr>
                                        <m:ctrlPr>
                                          <a:rPr lang="es-MX" sz="2600" i="1">
                                            <a:latin typeface="Cambria Math"/>
                                          </a:rPr>
                                        </m:ctrlPr>
                                      </m:dPr>
                                      <m:e>
                                        <m:sSub>
                                          <m:sSubPr>
                                            <m:ctrlPr>
                                              <a:rPr lang="es-MX" sz="2600" i="1">
                                                <a:latin typeface="Cambria Math"/>
                                              </a:rPr>
                                            </m:ctrlPr>
                                          </m:sSubPr>
                                          <m:e>
                                            <m:sSup>
                                              <m:sSupPr>
                                                <m:ctrlPr>
                                                  <a:rPr lang="es-MX" sz="2600" i="1">
                                                    <a:latin typeface="Cambria Math"/>
                                                  </a:rPr>
                                                </m:ctrlPr>
                                              </m:sSupPr>
                                              <m:e>
                                                <m:r>
                                                  <a:rPr lang="en-US" sz="2600" i="1">
                                                    <a:latin typeface="Cambria Math" panose="02040503050406030204" pitchFamily="18" charset="0"/>
                                                  </a:rPr>
                                                  <m:t>𝛽</m:t>
                                                </m:r>
                                              </m:e>
                                              <m:sup>
                                                <m:r>
                                                  <a:rPr lang="en-US" sz="2600" i="1">
                                                    <a:latin typeface="Cambria Math" panose="02040503050406030204" pitchFamily="18" charset="0"/>
                                                  </a:rPr>
                                                  <m:t>′</m:t>
                                                </m:r>
                                              </m:sup>
                                            </m:sSup>
                                            <m:r>
                                              <a:rPr lang="en-US" sz="2600" i="1">
                                                <a:latin typeface="Cambria Math" panose="02040503050406030204" pitchFamily="18" charset="0"/>
                                              </a:rPr>
                                              <m:t>𝑋</m:t>
                                            </m:r>
                                          </m:e>
                                          <m:sub>
                                            <m:r>
                                              <a:rPr lang="en-US" sz="2600" i="1">
                                                <a:latin typeface="Cambria Math" panose="02040503050406030204" pitchFamily="18" charset="0"/>
                                              </a:rPr>
                                              <m:t>𝑛𝑖</m:t>
                                            </m:r>
                                          </m:sub>
                                        </m:sSub>
                                      </m:e>
                                    </m:d>
                                  </m:e>
                                </m:func>
                              </m:e>
                            </m:nary>
                          </m:den>
                        </m:f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𝑓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)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𝑑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(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𝛽</m:t>
                        </m:r>
                        <m:r>
                          <a:rPr lang="en-US" sz="2600" i="1">
                            <a:latin typeface="Cambria Math" panose="02040503050406030204" pitchFamily="18" charset="0"/>
                          </a:rPr>
                          <m:t>)</m:t>
                        </m:r>
                      </m:e>
                    </m:nary>
                  </m:oMath>
                </a14:m>
                <a:r>
                  <a:rPr lang="en-US" sz="2600" dirty="0"/>
                  <a:t>        (3)</a:t>
                </a:r>
                <a:endParaRPr lang="es-MX" sz="2600" dirty="0"/>
              </a:p>
              <a:p>
                <a:pPr marL="0" indent="0" algn="just">
                  <a:lnSpc>
                    <a:spcPct val="150000"/>
                  </a:lnSpc>
                  <a:buNone/>
                </a:pPr>
                <a:endParaRPr lang="es-MX" dirty="0"/>
              </a:p>
              <a:p>
                <a:endParaRPr lang="es-MX" dirty="0"/>
              </a:p>
            </p:txBody>
          </p:sp>
        </mc:Choice>
        <mc:Fallback xmlns="">
          <p:sp>
            <p:nvSpPr>
              <p:cNvPr id="3" name="Marcador de contenido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584200" y="718820"/>
                <a:ext cx="10960100" cy="5427980"/>
              </a:xfrm>
              <a:blipFill>
                <a:blip r:embed="rId2"/>
                <a:stretch>
                  <a:fillRect l="-890" r="-834"/>
                </a:stretch>
              </a:blipFill>
            </p:spPr>
            <p:txBody>
              <a:bodyPr/>
              <a:lstStyle/>
              <a:p>
                <a:r>
                  <a:rPr lang="es-MX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17131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">
  <a:themeElements>
    <a:clrScheme name="Savon">
      <a:dk1>
        <a:sysClr val="windowText" lastClr="000000"/>
      </a:dk1>
      <a:lt1>
        <a:sysClr val="window" lastClr="FFFFFF"/>
      </a:lt1>
      <a:dk2>
        <a:srgbClr val="455F51"/>
      </a:dk2>
      <a:lt2>
        <a:srgbClr val="E3DED1"/>
      </a:lt2>
      <a:accent1>
        <a:srgbClr val="549E39"/>
      </a:accent1>
      <a:accent2>
        <a:srgbClr val="8AB833"/>
      </a:accent2>
      <a:accent3>
        <a:srgbClr val="C0CF3A"/>
      </a:accent3>
      <a:accent4>
        <a:srgbClr val="029676"/>
      </a:accent4>
      <a:accent5>
        <a:srgbClr val="4AB5C4"/>
      </a:accent5>
      <a:accent6>
        <a:srgbClr val="0989B1"/>
      </a:accent6>
      <a:hlink>
        <a:srgbClr val="6B9F25"/>
      </a:hlink>
      <a:folHlink>
        <a:srgbClr val="B26B02"/>
      </a:folHlink>
    </a:clrScheme>
    <a:fontScheme name="Savon">
      <a:maj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Savon" id="{1306E473-ED32-493B-A2D0-240A757EDD34}" vid="{6728D11B-929E-4324-91B0-4A4DA4CAC3D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TM03457510[[fn=Savon]]</Template>
  <TotalTime>7440</TotalTime>
  <Words>2291</Words>
  <Application>Microsoft Office PowerPoint</Application>
  <PresentationFormat>Personalizado</PresentationFormat>
  <Paragraphs>354</Paragraphs>
  <Slides>20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20</vt:i4>
      </vt:variant>
    </vt:vector>
  </HeadingPairs>
  <TitlesOfParts>
    <vt:vector size="21" baseType="lpstr">
      <vt:lpstr>Savon</vt:lpstr>
      <vt:lpstr>Measuring the preferences towards a market sharing option: an application of DCA and LCA</vt:lpstr>
      <vt:lpstr>Summary </vt:lpstr>
      <vt:lpstr>Introduction</vt:lpstr>
      <vt:lpstr>Presentación de PowerPoint</vt:lpstr>
      <vt:lpstr>Presentación de PowerPoint</vt:lpstr>
      <vt:lpstr>Related Literature: Collaborative arrangements</vt:lpstr>
      <vt:lpstr>Presentación de PowerPoint</vt:lpstr>
      <vt:lpstr>Empirical Approach</vt:lpstr>
      <vt:lpstr>Presentación de PowerPoint</vt:lpstr>
      <vt:lpstr>Presentación de PowerPoint</vt:lpstr>
      <vt:lpstr>Presentación de PowerPoint</vt:lpstr>
      <vt:lpstr>Data: Choice of the attributes and their levels</vt:lpstr>
      <vt:lpstr>Presentación de PowerPoint</vt:lpstr>
      <vt:lpstr>Results</vt:lpstr>
      <vt:lpstr>Presentación de PowerPoint</vt:lpstr>
      <vt:lpstr>Presentación de PowerPoint</vt:lpstr>
      <vt:lpstr>Presentación de PowerPoint</vt:lpstr>
      <vt:lpstr>Conclusions</vt:lpstr>
      <vt:lpstr>Appendix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Mexican farmers’ preferences for organic practices and collaborative arrangements</dc:title>
  <dc:creator>NAIM</dc:creator>
  <cp:lastModifiedBy>sergio</cp:lastModifiedBy>
  <cp:revision>63</cp:revision>
  <dcterms:created xsi:type="dcterms:W3CDTF">2018-03-12T14:05:13Z</dcterms:created>
  <dcterms:modified xsi:type="dcterms:W3CDTF">2018-08-14T00:15:22Z</dcterms:modified>
</cp:coreProperties>
</file>